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0"/>
  </p:notesMasterIdLst>
  <p:sldIdLst>
    <p:sldId id="264" r:id="rId3"/>
    <p:sldId id="261" r:id="rId4"/>
    <p:sldId id="266" r:id="rId5"/>
    <p:sldId id="267" r:id="rId6"/>
    <p:sldId id="268" r:id="rId7"/>
    <p:sldId id="269" r:id="rId8"/>
    <p:sldId id="27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3" d="100"/>
          <a:sy n="113" d="100"/>
        </p:scale>
        <p:origin x="36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0E9163-9EB3-4C1A-923E-C02FB5304101}" type="datetimeFigureOut">
              <a:rPr lang="en-US" smtClean="0"/>
              <a:t>7/28/2017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FC8209-4546-450E-9A22-175210407571}" type="slidenum">
              <a:rPr lang="en-US" smtClean="0"/>
              <a:t>‹#›</a:t>
            </a:fld>
            <a:endParaRPr lang="en-US"/>
          </a:p>
        </p:txBody>
      </p:sp>
    </p:spTree>
    <p:extLst>
      <p:ext uri="{BB962C8B-B14F-4D97-AF65-F5344CB8AC3E}">
        <p14:creationId xmlns:p14="http://schemas.microsoft.com/office/powerpoint/2010/main" val="3625145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8"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1"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3"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5"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7"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4906"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6490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fld id="{59BADB95-9422-40F8-B410-01754D10341E}" type="datetime1">
              <a:rPr lang="en-US" smtClean="0">
                <a:solidFill>
                  <a:srgbClr val="FFFFFF"/>
                </a:solidFill>
              </a:rPr>
              <a:t>7/28/2017</a:t>
            </a:fld>
            <a:endParaRPr lang="en-US" dirty="0">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6" name="Rectangle 46"/>
          <p:cNvSpPr>
            <a:spLocks noGrp="1" noChangeArrowheads="1"/>
          </p:cNvSpPr>
          <p:nvPr>
            <p:ph type="sldNum" sz="quarter" idx="12"/>
          </p:nvPr>
        </p:nvSpPr>
        <p:spPr/>
        <p:txBody>
          <a:bodyPr/>
          <a:lstStyle>
            <a:lvl1pPr>
              <a:defRPr/>
            </a:lvl1pPr>
          </a:lstStyle>
          <a:p>
            <a:pPr>
              <a:defRPr/>
            </a:pPr>
            <a:fld id="{1F20EDAB-5DAE-48BF-BDD3-4D571DBD3F94}"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039503745"/>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0D67B170-0C02-4BFE-BF5F-C7138C8E399B}"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7F1A41E-4C4E-49BF-BA46-A7B1691E6C7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876508291"/>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CE61DFC5-4DDC-454A-BBCA-9BB4326F7C09}"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3FF8913A-9906-469A-B38B-A8C6F75D7E19}"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039236106"/>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42D4B958-2C7A-48CB-B01C-58B266AE6624}"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5C887D7A-B06E-4560-8569-722260696A70}"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524984959"/>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8" name="Freeform 6"/>
            <p:cNvSpPr>
              <a:spLocks/>
            </p:cNvSpPr>
            <p:nvPr/>
          </p:nvSpPr>
          <p:spPr bwMode="hidden">
            <a:xfrm>
              <a:off x="4038" y="3577"/>
              <a:ext cx="1720" cy="65"/>
            </a:xfrm>
            <a:custGeom>
              <a:avLst/>
              <a:gdLst>
                <a:gd name="T0" fmla="*/ 1680 w 1722"/>
                <a:gd name="T1" fmla="*/ 45 h 66"/>
                <a:gd name="T2" fmla="*/ 1680 w 1722"/>
                <a:gd name="T3" fmla="*/ 39 h 66"/>
                <a:gd name="T4" fmla="*/ 0 w 1722"/>
                <a:gd name="T5" fmla="*/ 0 h 66"/>
                <a:gd name="T6" fmla="*/ 0 w 1722"/>
                <a:gd name="T7" fmla="*/ 33 h 66"/>
                <a:gd name="T8" fmla="*/ 1680 w 1722"/>
                <a:gd name="T9" fmla="*/ 45 h 66"/>
                <a:gd name="T10" fmla="*/ 1680 w 1722"/>
                <a:gd name="T11" fmla="*/ 45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 name="Freeform 8"/>
            <p:cNvSpPr>
              <a:spLocks/>
            </p:cNvSpPr>
            <p:nvPr/>
          </p:nvSpPr>
          <p:spPr bwMode="hidden">
            <a:xfrm>
              <a:off x="4784" y="3702"/>
              <a:ext cx="974" cy="101"/>
            </a:xfrm>
            <a:custGeom>
              <a:avLst/>
              <a:gdLst>
                <a:gd name="T0" fmla="*/ 954 w 975"/>
                <a:gd name="T1" fmla="*/ 48 h 101"/>
                <a:gd name="T2" fmla="*/ 954 w 975"/>
                <a:gd name="T3" fmla="*/ 0 h 101"/>
                <a:gd name="T4" fmla="*/ 0 w 975"/>
                <a:gd name="T5" fmla="*/ 24 h 101"/>
                <a:gd name="T6" fmla="*/ 0 w 975"/>
                <a:gd name="T7" fmla="*/ 101 h 101"/>
                <a:gd name="T8" fmla="*/ 954 w 975"/>
                <a:gd name="T9" fmla="*/ 48 h 101"/>
                <a:gd name="T10" fmla="*/ 954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1" name="Freeform 9"/>
            <p:cNvSpPr>
              <a:spLocks/>
            </p:cNvSpPr>
            <p:nvPr/>
          </p:nvSpPr>
          <p:spPr bwMode="hidden">
            <a:xfrm>
              <a:off x="3619" y="3815"/>
              <a:ext cx="2139" cy="198"/>
            </a:xfrm>
            <a:custGeom>
              <a:avLst/>
              <a:gdLst>
                <a:gd name="T0" fmla="*/ 2099 w 2141"/>
                <a:gd name="T1" fmla="*/ 0 h 198"/>
                <a:gd name="T2" fmla="*/ 0 w 2141"/>
                <a:gd name="T3" fmla="*/ 156 h 198"/>
                <a:gd name="T4" fmla="*/ 0 w 2141"/>
                <a:gd name="T5" fmla="*/ 198 h 198"/>
                <a:gd name="T6" fmla="*/ 2099 w 2141"/>
                <a:gd name="T7" fmla="*/ 0 h 198"/>
                <a:gd name="T8" fmla="*/ 2099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3" name="Freeform 11"/>
            <p:cNvSpPr>
              <a:spLocks/>
            </p:cNvSpPr>
            <p:nvPr/>
          </p:nvSpPr>
          <p:spPr bwMode="hidden">
            <a:xfrm>
              <a:off x="2097" y="4043"/>
              <a:ext cx="2514" cy="276"/>
            </a:xfrm>
            <a:custGeom>
              <a:avLst/>
              <a:gdLst>
                <a:gd name="T0" fmla="*/ 2119 w 2517"/>
                <a:gd name="T1" fmla="*/ 276 h 276"/>
                <a:gd name="T2" fmla="*/ 2454 w 2517"/>
                <a:gd name="T3" fmla="*/ 204 h 276"/>
                <a:gd name="T4" fmla="*/ 2197 w 2517"/>
                <a:gd name="T5" fmla="*/ 0 h 276"/>
                <a:gd name="T6" fmla="*/ 0 w 2517"/>
                <a:gd name="T7" fmla="*/ 276 h 276"/>
                <a:gd name="T8" fmla="*/ 2119 w 2517"/>
                <a:gd name="T9" fmla="*/ 276 h 276"/>
                <a:gd name="T10" fmla="*/ 2119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5" name="Freeform 13"/>
            <p:cNvSpPr>
              <a:spLocks/>
            </p:cNvSpPr>
            <p:nvPr/>
          </p:nvSpPr>
          <p:spPr bwMode="hidden">
            <a:xfrm>
              <a:off x="5030" y="3151"/>
              <a:ext cx="728" cy="240"/>
            </a:xfrm>
            <a:custGeom>
              <a:avLst/>
              <a:gdLst>
                <a:gd name="T0" fmla="*/ 708 w 729"/>
                <a:gd name="T1" fmla="*/ 240 h 240"/>
                <a:gd name="T2" fmla="*/ 0 w 729"/>
                <a:gd name="T3" fmla="*/ 0 h 240"/>
                <a:gd name="T4" fmla="*/ 0 w 729"/>
                <a:gd name="T5" fmla="*/ 6 h 240"/>
                <a:gd name="T6" fmla="*/ 708 w 729"/>
                <a:gd name="T7" fmla="*/ 240 h 240"/>
                <a:gd name="T8" fmla="*/ 708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7" name="Freeform 15"/>
            <p:cNvSpPr>
              <a:spLocks/>
            </p:cNvSpPr>
            <p:nvPr/>
          </p:nvSpPr>
          <p:spPr bwMode="hidden">
            <a:xfrm>
              <a:off x="5030" y="3049"/>
              <a:ext cx="728" cy="318"/>
            </a:xfrm>
            <a:custGeom>
              <a:avLst/>
              <a:gdLst>
                <a:gd name="T0" fmla="*/ 708 w 729"/>
                <a:gd name="T1" fmla="*/ 318 h 318"/>
                <a:gd name="T2" fmla="*/ 708 w 729"/>
                <a:gd name="T3" fmla="*/ 312 h 318"/>
                <a:gd name="T4" fmla="*/ 0 w 729"/>
                <a:gd name="T5" fmla="*/ 0 h 318"/>
                <a:gd name="T6" fmla="*/ 0 w 729"/>
                <a:gd name="T7" fmla="*/ 54 h 318"/>
                <a:gd name="T8" fmla="*/ 708 w 729"/>
                <a:gd name="T9" fmla="*/ 318 h 318"/>
                <a:gd name="T10" fmla="*/ 708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291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4906"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6490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fld id="{B578A487-DC63-4618-82B1-F6E602D22713}" type="datetime1">
              <a:rPr lang="en-US" smtClean="0">
                <a:solidFill>
                  <a:srgbClr val="FFFFFF"/>
                </a:solidFill>
              </a:rPr>
              <a:t>7/28/2017</a:t>
            </a:fld>
            <a:endParaRPr lang="en-US" dirty="0">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6" name="Rectangle 46"/>
          <p:cNvSpPr>
            <a:spLocks noGrp="1" noChangeArrowheads="1"/>
          </p:cNvSpPr>
          <p:nvPr>
            <p:ph type="sldNum" sz="quarter" idx="12"/>
          </p:nvPr>
        </p:nvSpPr>
        <p:spPr/>
        <p:txBody>
          <a:bodyPr/>
          <a:lstStyle>
            <a:lvl1pPr>
              <a:defRPr/>
            </a:lvl1pPr>
          </a:lstStyle>
          <a:p>
            <a:pPr>
              <a:defRPr/>
            </a:pPr>
            <a:fld id="{0801700F-0F1A-4FE2-9880-83B6CCA6F9D8}"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69023833"/>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B908D474-5874-4577-AEE2-FFAC8D370E3C}"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0B0864CC-3C4A-462F-993F-F1A09361FCD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058932189"/>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p:txBody>
          <a:bodyPr/>
          <a:lstStyle>
            <a:lvl1pPr>
              <a:defRPr/>
            </a:lvl1pPr>
          </a:lstStyle>
          <a:p>
            <a:pPr>
              <a:defRPr/>
            </a:pPr>
            <a:fld id="{D5AD0179-3CF4-47D7-88E3-2123D2F249F0}"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952350B-77AB-407C-9362-1BCFE2D0B28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13923104"/>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0332BFC2-344A-4FD6-B313-5418841607AB}"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B7B6053C-D5CB-40E8-A72A-171BA608A686}"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437022324"/>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p:txBody>
          <a:bodyPr/>
          <a:lstStyle>
            <a:lvl1pPr>
              <a:defRPr/>
            </a:lvl1pPr>
          </a:lstStyle>
          <a:p>
            <a:pPr>
              <a:defRPr/>
            </a:pPr>
            <a:fld id="{2234EC16-B426-43A7-A866-7D4ADB59A01B}" type="datetime1">
              <a:rPr lang="en-US" smtClean="0">
                <a:solidFill>
                  <a:srgbClr val="FFFFFF"/>
                </a:solidFill>
              </a:rPr>
              <a:t>7/28/2017</a:t>
            </a:fld>
            <a:endParaRPr lang="en-US" dirty="0">
              <a:solidFill>
                <a:srgbClr val="FFFFFF"/>
              </a:solidFill>
            </a:endParaRPr>
          </a:p>
        </p:txBody>
      </p:sp>
      <p:sp>
        <p:nvSpPr>
          <p:cNvPr id="8"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9" name="Rectangle 46"/>
          <p:cNvSpPr>
            <a:spLocks noGrp="1" noChangeArrowheads="1"/>
          </p:cNvSpPr>
          <p:nvPr>
            <p:ph type="sldNum" sz="quarter" idx="12"/>
          </p:nvPr>
        </p:nvSpPr>
        <p:spPr/>
        <p:txBody>
          <a:bodyPr/>
          <a:lstStyle>
            <a:lvl1pPr>
              <a:defRPr/>
            </a:lvl1pPr>
          </a:lstStyle>
          <a:p>
            <a:pPr>
              <a:defRPr/>
            </a:pPr>
            <a:fld id="{B61333AA-8C88-4E19-B96F-FBEF99C4892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956622889"/>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p:txBody>
          <a:bodyPr/>
          <a:lstStyle>
            <a:lvl1pPr>
              <a:defRPr/>
            </a:lvl1pPr>
          </a:lstStyle>
          <a:p>
            <a:pPr>
              <a:defRPr/>
            </a:pPr>
            <a:fld id="{CDC2FD1D-95EC-4D8D-AA1A-8B25F85D224C}" type="datetime1">
              <a:rPr lang="en-US" smtClean="0">
                <a:solidFill>
                  <a:srgbClr val="FFFFFF"/>
                </a:solidFill>
              </a:rPr>
              <a:t>7/28/2017</a:t>
            </a:fld>
            <a:endParaRPr lang="en-US" dirty="0">
              <a:solidFill>
                <a:srgbClr val="FFFFFF"/>
              </a:solidFill>
            </a:endParaRPr>
          </a:p>
        </p:txBody>
      </p:sp>
      <p:sp>
        <p:nvSpPr>
          <p:cNvPr id="4"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5" name="Rectangle 46"/>
          <p:cNvSpPr>
            <a:spLocks noGrp="1" noChangeArrowheads="1"/>
          </p:cNvSpPr>
          <p:nvPr>
            <p:ph type="sldNum" sz="quarter" idx="12"/>
          </p:nvPr>
        </p:nvSpPr>
        <p:spPr/>
        <p:txBody>
          <a:bodyPr/>
          <a:lstStyle>
            <a:lvl1pPr>
              <a:defRPr/>
            </a:lvl1pPr>
          </a:lstStyle>
          <a:p>
            <a:pPr>
              <a:defRPr/>
            </a:pPr>
            <a:fld id="{07FE932E-FAB1-4EFE-A398-80F347EA6733}"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103036347"/>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p:txBody>
          <a:bodyPr/>
          <a:lstStyle>
            <a:lvl1pPr>
              <a:defRPr/>
            </a:lvl1pPr>
          </a:lstStyle>
          <a:p>
            <a:pPr>
              <a:defRPr/>
            </a:pPr>
            <a:fld id="{7C585A98-B2EB-4810-A207-A53709644565}" type="datetime1">
              <a:rPr lang="en-US" smtClean="0">
                <a:solidFill>
                  <a:srgbClr val="FFFFFF"/>
                </a:solidFill>
              </a:rPr>
              <a:t>7/28/2017</a:t>
            </a:fld>
            <a:endParaRPr lang="en-US" dirty="0">
              <a:solidFill>
                <a:srgbClr val="FFFFFF"/>
              </a:solidFill>
            </a:endParaRPr>
          </a:p>
        </p:txBody>
      </p:sp>
      <p:sp>
        <p:nvSpPr>
          <p:cNvPr id="3"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 name="Rectangle 46"/>
          <p:cNvSpPr>
            <a:spLocks noGrp="1" noChangeArrowheads="1"/>
          </p:cNvSpPr>
          <p:nvPr>
            <p:ph type="sldNum" sz="quarter" idx="12"/>
          </p:nvPr>
        </p:nvSpPr>
        <p:spPr/>
        <p:txBody>
          <a:bodyPr/>
          <a:lstStyle>
            <a:lvl1pPr>
              <a:defRPr/>
            </a:lvl1pPr>
          </a:lstStyle>
          <a:p>
            <a:pPr>
              <a:defRPr/>
            </a:pPr>
            <a:fld id="{3CBE3095-37D8-47C6-AC22-377FBF2F771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29637707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3ADCF48E-5B2E-4EE6-B527-579D765F1A94}"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6193FD77-5F7B-4BF4-9F8F-B59F8FA2BFD8}"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06447718"/>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C37568CE-D3D8-4074-B70F-3D30BE490F67}"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A59FB250-2A4B-432E-B341-1DA8F59F1959}"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061061441"/>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8BC14B01-A3C5-48A8-B921-A3C83B4073DE}"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D877746F-D22F-4A81-AA27-BC96A512164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816733670"/>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29995209-4B3C-4080-AF3B-AC7121668E9C}"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23880B9C-1270-41A8-91CF-1564CB79BC97}"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218522899"/>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9BC824D0-D977-4B18-81DC-F41D4FCA7744}"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A9A308A3-0C6A-4728-9F36-DC6F42D67CF6}"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874708301"/>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73F7B3DB-F163-4CEC-A718-7992907D7ECF}"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41C1E835-7148-4C24-A897-203E58A6BF4E}"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047451088"/>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p:txBody>
          <a:bodyPr/>
          <a:lstStyle>
            <a:lvl1pPr>
              <a:defRPr/>
            </a:lvl1pPr>
          </a:lstStyle>
          <a:p>
            <a:pPr>
              <a:defRPr/>
            </a:pPr>
            <a:fld id="{7764142F-61ED-48E8-83AC-4E308D04D753}"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8314C4E-7BCC-46CD-A973-E296CA0D587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800805860"/>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2C6B17C0-A044-4652-82D9-D14D2CCC4E86}"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CBE54F86-F429-4289-9038-F9777AD0C24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900680012"/>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p:txBody>
          <a:bodyPr/>
          <a:lstStyle>
            <a:lvl1pPr>
              <a:defRPr/>
            </a:lvl1pPr>
          </a:lstStyle>
          <a:p>
            <a:pPr>
              <a:defRPr/>
            </a:pPr>
            <a:fld id="{88B3768B-88A0-4830-969F-08A39354ECFD}" type="datetime1">
              <a:rPr lang="en-US" smtClean="0">
                <a:solidFill>
                  <a:srgbClr val="FFFFFF"/>
                </a:solidFill>
              </a:rPr>
              <a:t>7/28/2017</a:t>
            </a:fld>
            <a:endParaRPr lang="en-US" dirty="0">
              <a:solidFill>
                <a:srgbClr val="FFFFFF"/>
              </a:solidFill>
            </a:endParaRPr>
          </a:p>
        </p:txBody>
      </p:sp>
      <p:sp>
        <p:nvSpPr>
          <p:cNvPr id="8"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9" name="Rectangle 46"/>
          <p:cNvSpPr>
            <a:spLocks noGrp="1" noChangeArrowheads="1"/>
          </p:cNvSpPr>
          <p:nvPr>
            <p:ph type="sldNum" sz="quarter" idx="12"/>
          </p:nvPr>
        </p:nvSpPr>
        <p:spPr/>
        <p:txBody>
          <a:bodyPr/>
          <a:lstStyle>
            <a:lvl1pPr>
              <a:defRPr/>
            </a:lvl1pPr>
          </a:lstStyle>
          <a:p>
            <a:pPr>
              <a:defRPr/>
            </a:pPr>
            <a:fld id="{66292F3E-4CC2-4D5F-BA36-8848EC438C0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234599966"/>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p:txBody>
          <a:bodyPr/>
          <a:lstStyle>
            <a:lvl1pPr>
              <a:defRPr/>
            </a:lvl1pPr>
          </a:lstStyle>
          <a:p>
            <a:pPr>
              <a:defRPr/>
            </a:pPr>
            <a:fld id="{9E84DD4D-604C-4F79-AE9F-9DCF2F34A8FF}" type="datetime1">
              <a:rPr lang="en-US" smtClean="0">
                <a:solidFill>
                  <a:srgbClr val="FFFFFF"/>
                </a:solidFill>
              </a:rPr>
              <a:t>7/28/2017</a:t>
            </a:fld>
            <a:endParaRPr lang="en-US" dirty="0">
              <a:solidFill>
                <a:srgbClr val="FFFFFF"/>
              </a:solidFill>
            </a:endParaRPr>
          </a:p>
        </p:txBody>
      </p:sp>
      <p:sp>
        <p:nvSpPr>
          <p:cNvPr id="4"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5" name="Rectangle 46"/>
          <p:cNvSpPr>
            <a:spLocks noGrp="1" noChangeArrowheads="1"/>
          </p:cNvSpPr>
          <p:nvPr>
            <p:ph type="sldNum" sz="quarter" idx="12"/>
          </p:nvPr>
        </p:nvSpPr>
        <p:spPr/>
        <p:txBody>
          <a:bodyPr/>
          <a:lstStyle>
            <a:lvl1pPr>
              <a:defRPr/>
            </a:lvl1pPr>
          </a:lstStyle>
          <a:p>
            <a:pPr>
              <a:defRPr/>
            </a:pPr>
            <a:fld id="{D547647C-1281-4D63-BCDC-4A0D52075EF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970045277"/>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p:txBody>
          <a:bodyPr/>
          <a:lstStyle>
            <a:lvl1pPr>
              <a:defRPr/>
            </a:lvl1pPr>
          </a:lstStyle>
          <a:p>
            <a:pPr>
              <a:defRPr/>
            </a:pPr>
            <a:fld id="{9D488BB5-9E67-49DB-B227-6A773B575A04}" type="datetime1">
              <a:rPr lang="en-US" smtClean="0">
                <a:solidFill>
                  <a:srgbClr val="FFFFFF"/>
                </a:solidFill>
              </a:rPr>
              <a:t>7/28/2017</a:t>
            </a:fld>
            <a:endParaRPr lang="en-US" dirty="0">
              <a:solidFill>
                <a:srgbClr val="FFFFFF"/>
              </a:solidFill>
            </a:endParaRPr>
          </a:p>
        </p:txBody>
      </p:sp>
      <p:sp>
        <p:nvSpPr>
          <p:cNvPr id="3"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 name="Rectangle 46"/>
          <p:cNvSpPr>
            <a:spLocks noGrp="1" noChangeArrowheads="1"/>
          </p:cNvSpPr>
          <p:nvPr>
            <p:ph type="sldNum" sz="quarter" idx="12"/>
          </p:nvPr>
        </p:nvSpPr>
        <p:spPr/>
        <p:txBody>
          <a:bodyPr/>
          <a:lstStyle>
            <a:lvl1pPr>
              <a:defRPr/>
            </a:lvl1pPr>
          </a:lstStyle>
          <a:p>
            <a:pPr>
              <a:defRPr/>
            </a:pPr>
            <a:fld id="{EB494601-A4A5-4BCA-B42F-365119174BD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095143565"/>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7E416C13-9D26-416B-803A-2A2CB98FDD0C}"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B48C7BF3-54A6-4E48-A2B1-475B0056858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61897810"/>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DC158B48-41DA-41E9-9C6D-EECC3834DF52}"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0DF3A0C3-081F-4DB6-BEC0-8BF05CDD3F6F}"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3974844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638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35"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37"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038"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0"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2"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4"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638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1068" name="Group 39"/>
            <p:cNvGrpSpPr>
              <a:grpSpLocks/>
            </p:cNvGrpSpPr>
            <p:nvPr userDrawn="1"/>
          </p:nvGrpSpPr>
          <p:grpSpPr bwMode="auto">
            <a:xfrm>
              <a:off x="0" y="1632"/>
              <a:ext cx="5758" cy="1858"/>
              <a:chOff x="0" y="1632"/>
              <a:chExt cx="5758" cy="1858"/>
            </a:xfrm>
          </p:grpSpPr>
          <p:sp>
            <p:nvSpPr>
              <p:cNvPr id="1638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3882"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83"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884"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defRPr/>
            </a:pPr>
            <a:fld id="{64A88780-B81C-46C3-9F7C-1EC4460AB49A}" type="datetime1">
              <a:rPr lang="en-US" smtClean="0">
                <a:solidFill>
                  <a:srgbClr val="FFFFFF"/>
                </a:solidFill>
              </a:rPr>
              <a:t>7/28/2017</a:t>
            </a:fld>
            <a:endParaRPr lang="en-US" dirty="0">
              <a:solidFill>
                <a:srgbClr val="FFFFFF"/>
              </a:solidFill>
            </a:endParaRPr>
          </a:p>
        </p:txBody>
      </p:sp>
      <p:sp>
        <p:nvSpPr>
          <p:cNvPr id="163885"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163886"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fontAlgn="base">
              <a:spcBef>
                <a:spcPct val="0"/>
              </a:spcBef>
              <a:spcAft>
                <a:spcPct val="0"/>
              </a:spcAft>
              <a:defRPr/>
            </a:pPr>
            <a:fld id="{1C67580F-B5FC-41F3-8E70-EE75C617BB4B}" type="slidenum">
              <a:rPr lang="en-US">
                <a:solidFill>
                  <a:srgbClr val="FFFFFF"/>
                </a:solidFill>
              </a:rPr>
              <a:pPr fontAlgn="base">
                <a:spcBef>
                  <a:spcPct val="0"/>
                </a:spcBef>
                <a:spcAft>
                  <a:spcPct val="0"/>
                </a:spcAft>
                <a:defRPr/>
              </a:pPr>
              <a:t>‹#›</a:t>
            </a:fld>
            <a:endParaRPr lang="en-US" dirty="0">
              <a:solidFill>
                <a:srgbClr val="FFFFFF"/>
              </a:solidFill>
            </a:endParaRPr>
          </a:p>
        </p:txBody>
      </p:sp>
    </p:spTree>
    <p:extLst>
      <p:ext uri="{BB962C8B-B14F-4D97-AF65-F5344CB8AC3E}">
        <p14:creationId xmlns:p14="http://schemas.microsoft.com/office/powerpoint/2010/main" val="3333663960"/>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med"/>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638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35" name="Freeform 6"/>
            <p:cNvSpPr>
              <a:spLocks/>
            </p:cNvSpPr>
            <p:nvPr/>
          </p:nvSpPr>
          <p:spPr bwMode="hidden">
            <a:xfrm>
              <a:off x="4038" y="3577"/>
              <a:ext cx="1720" cy="65"/>
            </a:xfrm>
            <a:custGeom>
              <a:avLst/>
              <a:gdLst>
                <a:gd name="T0" fmla="*/ 1680 w 1722"/>
                <a:gd name="T1" fmla="*/ 45 h 66"/>
                <a:gd name="T2" fmla="*/ 1680 w 1722"/>
                <a:gd name="T3" fmla="*/ 39 h 66"/>
                <a:gd name="T4" fmla="*/ 0 w 1722"/>
                <a:gd name="T5" fmla="*/ 0 h 66"/>
                <a:gd name="T6" fmla="*/ 0 w 1722"/>
                <a:gd name="T7" fmla="*/ 33 h 66"/>
                <a:gd name="T8" fmla="*/ 1680 w 1722"/>
                <a:gd name="T9" fmla="*/ 45 h 66"/>
                <a:gd name="T10" fmla="*/ 1680 w 1722"/>
                <a:gd name="T11" fmla="*/ 45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37" name="Freeform 8"/>
            <p:cNvSpPr>
              <a:spLocks/>
            </p:cNvSpPr>
            <p:nvPr/>
          </p:nvSpPr>
          <p:spPr bwMode="hidden">
            <a:xfrm>
              <a:off x="4784" y="3702"/>
              <a:ext cx="974" cy="101"/>
            </a:xfrm>
            <a:custGeom>
              <a:avLst/>
              <a:gdLst>
                <a:gd name="T0" fmla="*/ 954 w 975"/>
                <a:gd name="T1" fmla="*/ 48 h 101"/>
                <a:gd name="T2" fmla="*/ 954 w 975"/>
                <a:gd name="T3" fmla="*/ 0 h 101"/>
                <a:gd name="T4" fmla="*/ 0 w 975"/>
                <a:gd name="T5" fmla="*/ 24 h 101"/>
                <a:gd name="T6" fmla="*/ 0 w 975"/>
                <a:gd name="T7" fmla="*/ 101 h 101"/>
                <a:gd name="T8" fmla="*/ 954 w 975"/>
                <a:gd name="T9" fmla="*/ 48 h 101"/>
                <a:gd name="T10" fmla="*/ 954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038" name="Freeform 9"/>
            <p:cNvSpPr>
              <a:spLocks/>
            </p:cNvSpPr>
            <p:nvPr/>
          </p:nvSpPr>
          <p:spPr bwMode="hidden">
            <a:xfrm>
              <a:off x="3619" y="3815"/>
              <a:ext cx="2139" cy="198"/>
            </a:xfrm>
            <a:custGeom>
              <a:avLst/>
              <a:gdLst>
                <a:gd name="T0" fmla="*/ 2099 w 2141"/>
                <a:gd name="T1" fmla="*/ 0 h 198"/>
                <a:gd name="T2" fmla="*/ 0 w 2141"/>
                <a:gd name="T3" fmla="*/ 156 h 198"/>
                <a:gd name="T4" fmla="*/ 0 w 2141"/>
                <a:gd name="T5" fmla="*/ 198 h 198"/>
                <a:gd name="T6" fmla="*/ 2099 w 2141"/>
                <a:gd name="T7" fmla="*/ 0 h 198"/>
                <a:gd name="T8" fmla="*/ 2099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0" name="Freeform 11"/>
            <p:cNvSpPr>
              <a:spLocks/>
            </p:cNvSpPr>
            <p:nvPr/>
          </p:nvSpPr>
          <p:spPr bwMode="hidden">
            <a:xfrm>
              <a:off x="2097" y="4043"/>
              <a:ext cx="2514" cy="276"/>
            </a:xfrm>
            <a:custGeom>
              <a:avLst/>
              <a:gdLst>
                <a:gd name="T0" fmla="*/ 2119 w 2517"/>
                <a:gd name="T1" fmla="*/ 276 h 276"/>
                <a:gd name="T2" fmla="*/ 2454 w 2517"/>
                <a:gd name="T3" fmla="*/ 204 h 276"/>
                <a:gd name="T4" fmla="*/ 2197 w 2517"/>
                <a:gd name="T5" fmla="*/ 0 h 276"/>
                <a:gd name="T6" fmla="*/ 0 w 2517"/>
                <a:gd name="T7" fmla="*/ 276 h 276"/>
                <a:gd name="T8" fmla="*/ 2119 w 2517"/>
                <a:gd name="T9" fmla="*/ 276 h 276"/>
                <a:gd name="T10" fmla="*/ 2119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2" name="Freeform 13"/>
            <p:cNvSpPr>
              <a:spLocks/>
            </p:cNvSpPr>
            <p:nvPr/>
          </p:nvSpPr>
          <p:spPr bwMode="hidden">
            <a:xfrm>
              <a:off x="5030" y="3151"/>
              <a:ext cx="728" cy="240"/>
            </a:xfrm>
            <a:custGeom>
              <a:avLst/>
              <a:gdLst>
                <a:gd name="T0" fmla="*/ 708 w 729"/>
                <a:gd name="T1" fmla="*/ 240 h 240"/>
                <a:gd name="T2" fmla="*/ 0 w 729"/>
                <a:gd name="T3" fmla="*/ 0 h 240"/>
                <a:gd name="T4" fmla="*/ 0 w 729"/>
                <a:gd name="T5" fmla="*/ 6 h 240"/>
                <a:gd name="T6" fmla="*/ 708 w 729"/>
                <a:gd name="T7" fmla="*/ 240 h 240"/>
                <a:gd name="T8" fmla="*/ 708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4" name="Freeform 15"/>
            <p:cNvSpPr>
              <a:spLocks/>
            </p:cNvSpPr>
            <p:nvPr/>
          </p:nvSpPr>
          <p:spPr bwMode="hidden">
            <a:xfrm>
              <a:off x="5030" y="3049"/>
              <a:ext cx="728" cy="318"/>
            </a:xfrm>
            <a:custGeom>
              <a:avLst/>
              <a:gdLst>
                <a:gd name="T0" fmla="*/ 708 w 729"/>
                <a:gd name="T1" fmla="*/ 318 h 318"/>
                <a:gd name="T2" fmla="*/ 708 w 729"/>
                <a:gd name="T3" fmla="*/ 312 h 318"/>
                <a:gd name="T4" fmla="*/ 0 w 729"/>
                <a:gd name="T5" fmla="*/ 0 h 318"/>
                <a:gd name="T6" fmla="*/ 0 w 729"/>
                <a:gd name="T7" fmla="*/ 54 h 318"/>
                <a:gd name="T8" fmla="*/ 708 w 729"/>
                <a:gd name="T9" fmla="*/ 318 h 318"/>
                <a:gd name="T10" fmla="*/ 708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638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291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1068" name="Group 39"/>
            <p:cNvGrpSpPr>
              <a:grpSpLocks/>
            </p:cNvGrpSpPr>
            <p:nvPr userDrawn="1"/>
          </p:nvGrpSpPr>
          <p:grpSpPr bwMode="auto">
            <a:xfrm>
              <a:off x="0" y="1632"/>
              <a:ext cx="5758" cy="1858"/>
              <a:chOff x="0" y="1632"/>
              <a:chExt cx="5758" cy="1858"/>
            </a:xfrm>
          </p:grpSpPr>
          <p:sp>
            <p:nvSpPr>
              <p:cNvPr id="1638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3882"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83"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884"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defRPr/>
            </a:pPr>
            <a:fld id="{CBD87DCA-D655-44D2-BA94-7EC2CF67A123}" type="datetime1">
              <a:rPr lang="en-US" smtClean="0">
                <a:solidFill>
                  <a:srgbClr val="FFFFFF"/>
                </a:solidFill>
              </a:rPr>
              <a:t>7/28/2017</a:t>
            </a:fld>
            <a:endParaRPr lang="en-US" dirty="0">
              <a:solidFill>
                <a:srgbClr val="FFFFFF"/>
              </a:solidFill>
            </a:endParaRPr>
          </a:p>
        </p:txBody>
      </p:sp>
      <p:sp>
        <p:nvSpPr>
          <p:cNvPr id="163885"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163886"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fontAlgn="base">
              <a:spcBef>
                <a:spcPct val="0"/>
              </a:spcBef>
              <a:spcAft>
                <a:spcPct val="0"/>
              </a:spcAft>
              <a:defRPr/>
            </a:pPr>
            <a:fld id="{D23D5376-F406-4F49-B7DE-1A622275E4D4}" type="slidenum">
              <a:rPr lang="en-US">
                <a:solidFill>
                  <a:srgbClr val="FFFFFF"/>
                </a:solidFill>
              </a:rPr>
              <a:pPr fontAlgn="base">
                <a:spcBef>
                  <a:spcPct val="0"/>
                </a:spcBef>
                <a:spcAft>
                  <a:spcPct val="0"/>
                </a:spcAft>
                <a:defRPr/>
              </a:pPr>
              <a:t>‹#›</a:t>
            </a:fld>
            <a:endParaRPr lang="en-US" dirty="0">
              <a:solidFill>
                <a:srgbClr val="FFFFFF"/>
              </a:solidFill>
            </a:endParaRPr>
          </a:p>
        </p:txBody>
      </p:sp>
    </p:spTree>
    <p:extLst>
      <p:ext uri="{BB962C8B-B14F-4D97-AF65-F5344CB8AC3E}">
        <p14:creationId xmlns:p14="http://schemas.microsoft.com/office/powerpoint/2010/main" val="2336800471"/>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spd="med"/>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mailto:pprice@emory.edu" TargetMode="External"/><Relationship Id="rId3" Type="http://schemas.openxmlformats.org/officeDocument/2006/relationships/hyperlink" Target="http://www.coi.emory.edu/" TargetMode="External"/><Relationship Id="rId7" Type="http://schemas.openxmlformats.org/officeDocument/2006/relationships/hyperlink" Target="mailto:psurbey@emory.edu" TargetMode="External"/><Relationship Id="rId2" Type="http://schemas.openxmlformats.org/officeDocument/2006/relationships/hyperlink" Target="mailto:COI-OFFICE@LISTSERV.CC.EMORY.EDU" TargetMode="External"/><Relationship Id="rId1" Type="http://schemas.openxmlformats.org/officeDocument/2006/relationships/slideLayout" Target="../slideLayouts/slideLayout24.xml"/><Relationship Id="rId6" Type="http://schemas.openxmlformats.org/officeDocument/2006/relationships/hyperlink" Target="mailto:kristy.towry@emory.edu" TargetMode="External"/><Relationship Id="rId5" Type="http://schemas.openxmlformats.org/officeDocument/2006/relationships/hyperlink" Target="mailto:cfree01@emory.edu" TargetMode="External"/><Relationship Id="rId4" Type="http://schemas.openxmlformats.org/officeDocument/2006/relationships/hyperlink" Target="mailto:zwurie@emory.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sz="quarter" idx="1"/>
          </p:nvPr>
        </p:nvSpPr>
        <p:spPr>
          <a:xfrm>
            <a:off x="1371600" y="2438400"/>
            <a:ext cx="6400800" cy="1752600"/>
          </a:xfrm>
        </p:spPr>
        <p:txBody>
          <a:bodyPr/>
          <a:lstStyle/>
          <a:p>
            <a:r>
              <a:rPr lang="en-US" sz="4800" dirty="0" smtClean="0"/>
              <a:t>External Activity Reports (EARs)</a:t>
            </a:r>
            <a:endParaRPr lang="en-US" sz="4800" dirty="0"/>
          </a:p>
        </p:txBody>
      </p:sp>
      <p:sp>
        <p:nvSpPr>
          <p:cNvPr id="4" name="Slide Number Placeholder 3"/>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1</a:t>
            </a:fld>
            <a:endParaRPr lang="en-US" dirty="0">
              <a:solidFill>
                <a:srgbClr val="FFFFFF"/>
              </a:solidFill>
            </a:endParaRPr>
          </a:p>
        </p:txBody>
      </p:sp>
      <p:pic>
        <p:nvPicPr>
          <p:cNvPr id="7" name="Picture 4" descr="C:\Users\jdthom9\Desktop\Emory University\horizontal\jpg &amp; png\EU_hz_rev.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0" y="457200"/>
            <a:ext cx="2285999" cy="59260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313765" y="6196989"/>
            <a:ext cx="4934492" cy="338554"/>
          </a:xfrm>
          <a:prstGeom prst="rect">
            <a:avLst/>
          </a:prstGeom>
        </p:spPr>
        <p:txBody>
          <a:bodyPr wrap="none">
            <a:spAutoFit/>
          </a:bodyPr>
          <a:lstStyle/>
          <a:p>
            <a:r>
              <a:rPr lang="en-US" sz="1600" dirty="0" smtClean="0"/>
              <a:t>Emory University, Office </a:t>
            </a:r>
            <a:r>
              <a:rPr lang="en-US" sz="1600" dirty="0"/>
              <a:t>of Research </a:t>
            </a:r>
            <a:r>
              <a:rPr lang="en-US" sz="1600" dirty="0" smtClean="0"/>
              <a:t> Administration</a:t>
            </a:r>
            <a:endParaRPr lang="en-US" sz="1600" dirty="0"/>
          </a:p>
        </p:txBody>
      </p:sp>
      <p:sp>
        <p:nvSpPr>
          <p:cNvPr id="9" name="Title 8"/>
          <p:cNvSpPr>
            <a:spLocks noGrp="1"/>
          </p:cNvSpPr>
          <p:nvPr>
            <p:ph type="ctrTitle" sz="quarter"/>
          </p:nvPr>
        </p:nvSpPr>
        <p:spPr>
          <a:xfrm>
            <a:off x="152400" y="5105399"/>
            <a:ext cx="3048000" cy="1064695"/>
          </a:xfrm>
        </p:spPr>
        <p:txBody>
          <a:bodyPr/>
          <a:lstStyle/>
          <a:p>
            <a:r>
              <a:rPr lang="en-US" sz="6000" dirty="0" err="1">
                <a:solidFill>
                  <a:srgbClr val="FFCC00"/>
                </a:solidFill>
                <a:effectLst/>
              </a:rPr>
              <a:t>eCOI</a:t>
            </a:r>
            <a:r>
              <a:rPr lang="en-US" sz="8000" dirty="0">
                <a:solidFill>
                  <a:srgbClr val="FFCC00"/>
                </a:solidFill>
                <a:effectLst/>
              </a:rPr>
              <a:t/>
            </a:r>
            <a:br>
              <a:rPr lang="en-US" sz="8000" dirty="0">
                <a:solidFill>
                  <a:srgbClr val="FFCC00"/>
                </a:solidFill>
                <a:effectLst/>
              </a:rPr>
            </a:br>
            <a:r>
              <a:rPr lang="en-US" sz="1600" i="1" dirty="0">
                <a:solidFill>
                  <a:srgbClr val="FFCC00"/>
                </a:solidFill>
                <a:effectLst/>
                <a:latin typeface="Cambria" pitchFamily="18" charset="0"/>
              </a:rPr>
              <a:t>electronic Conflict of Interest</a:t>
            </a:r>
            <a:endParaRPr lang="en-US" sz="4000" dirty="0"/>
          </a:p>
        </p:txBody>
      </p:sp>
    </p:spTree>
    <p:extLst>
      <p:ext uri="{BB962C8B-B14F-4D97-AF65-F5344CB8AC3E}">
        <p14:creationId xmlns:p14="http://schemas.microsoft.com/office/powerpoint/2010/main" val="331658590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10600" cy="1143000"/>
          </a:xfrm>
        </p:spPr>
        <p:txBody>
          <a:bodyPr/>
          <a:lstStyle/>
          <a:p>
            <a:r>
              <a:rPr lang="en-US" sz="3600" dirty="0" smtClean="0">
                <a:solidFill>
                  <a:srgbClr val="FFCC00"/>
                </a:solidFill>
              </a:rPr>
              <a:t>Completing an External Activities Report</a:t>
            </a:r>
            <a:endParaRPr lang="en-US" sz="3600" dirty="0">
              <a:solidFill>
                <a:srgbClr val="FFCC00"/>
              </a:solidFill>
            </a:endParaRPr>
          </a:p>
        </p:txBody>
      </p:sp>
      <p:sp>
        <p:nvSpPr>
          <p:cNvPr id="5" name="Subtitle 4"/>
          <p:cNvSpPr>
            <a:spLocks noGrp="1"/>
          </p:cNvSpPr>
          <p:nvPr>
            <p:ph idx="1"/>
          </p:nvPr>
        </p:nvSpPr>
        <p:spPr>
          <a:xfrm>
            <a:off x="457200" y="1981200"/>
            <a:ext cx="8229600" cy="4149725"/>
          </a:xfrm>
        </p:spPr>
        <p:txBody>
          <a:bodyPr/>
          <a:lstStyle/>
          <a:p>
            <a:pPr marL="0" lvl="1" indent="0">
              <a:buClr>
                <a:srgbClr val="FFCC00"/>
              </a:buClr>
              <a:buSzPct val="90000"/>
              <a:buNone/>
            </a:pPr>
            <a:r>
              <a:rPr lang="en-US" sz="2000" dirty="0" smtClean="0">
                <a:effectLst/>
              </a:rPr>
              <a:t>The purpose of the </a:t>
            </a:r>
            <a:r>
              <a:rPr lang="en-US" sz="2000" dirty="0" smtClean="0">
                <a:solidFill>
                  <a:srgbClr val="FFCC00"/>
                </a:solidFill>
                <a:effectLst/>
              </a:rPr>
              <a:t>External Activity Report </a:t>
            </a:r>
            <a:r>
              <a:rPr lang="en-US" sz="2000" dirty="0" smtClean="0">
                <a:effectLst/>
              </a:rPr>
              <a:t>is to ensure that the arrangement does not interfere with the faculty member’s duties and responsibilities to the University.</a:t>
            </a:r>
          </a:p>
          <a:p>
            <a:pPr marL="0" lvl="1" indent="0">
              <a:buClr>
                <a:srgbClr val="FFCC00"/>
              </a:buClr>
              <a:buSzPct val="90000"/>
              <a:buNone/>
            </a:pPr>
            <a:endParaRPr lang="en-US" sz="1800" u="sng" dirty="0" smtClean="0">
              <a:solidFill>
                <a:srgbClr val="FFCC00"/>
              </a:solidFill>
            </a:endParaRPr>
          </a:p>
          <a:p>
            <a:pPr marL="342900" lvl="1" indent="-342900">
              <a:buClr>
                <a:srgbClr val="FFCC00"/>
              </a:buClr>
              <a:buSzPct val="90000"/>
              <a:buFont typeface="Wingdings" pitchFamily="2" charset="2"/>
              <a:buChar char="Ø"/>
            </a:pPr>
            <a:r>
              <a:rPr lang="en-US" sz="1800" dirty="0" smtClean="0"/>
              <a:t>Faculty </a:t>
            </a:r>
            <a:r>
              <a:rPr lang="en-US" sz="1800" dirty="0"/>
              <a:t>are required to obtain prior approval from their Department Chair and Dean in order to participate in external activities </a:t>
            </a:r>
            <a:r>
              <a:rPr lang="en-US" sz="1800" dirty="0" smtClean="0"/>
              <a:t>with industry or other entities.</a:t>
            </a:r>
          </a:p>
        </p:txBody>
      </p:sp>
      <p:sp>
        <p:nvSpPr>
          <p:cNvPr id="4" name="Slide Number Placeholder 3"/>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2</a:t>
            </a:fld>
            <a:endParaRPr lang="en-US" dirty="0">
              <a:solidFill>
                <a:srgbClr val="FFFFFF"/>
              </a:solidFill>
            </a:endParaRPr>
          </a:p>
        </p:txBody>
      </p:sp>
    </p:spTree>
    <p:extLst>
      <p:ext uri="{BB962C8B-B14F-4D97-AF65-F5344CB8AC3E}">
        <p14:creationId xmlns:p14="http://schemas.microsoft.com/office/powerpoint/2010/main" val="2198181340"/>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3</a:t>
            </a:fld>
            <a:endParaRPr lang="en-US" dirty="0">
              <a:solidFill>
                <a:srgbClr val="FFFFFF"/>
              </a:solidFill>
            </a:endParaRPr>
          </a:p>
        </p:txBody>
      </p:sp>
      <p:pic>
        <p:nvPicPr>
          <p:cNvPr id="5"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819401"/>
            <a:ext cx="77724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p:cNvSpPr>
            <a:spLocks noGrp="1"/>
          </p:cNvSpPr>
          <p:nvPr>
            <p:ph type="title"/>
          </p:nvPr>
        </p:nvSpPr>
        <p:spPr/>
        <p:txBody>
          <a:bodyPr/>
          <a:lstStyle/>
          <a:p>
            <a:r>
              <a:rPr lang="en-US" sz="3600" dirty="0" smtClean="0">
                <a:solidFill>
                  <a:srgbClr val="FFCC00"/>
                </a:solidFill>
              </a:rPr>
              <a:t>Instructions</a:t>
            </a:r>
            <a:endParaRPr lang="en-US" sz="3600" dirty="0">
              <a:solidFill>
                <a:srgbClr val="FFCC00"/>
              </a:solidFill>
            </a:endParaRPr>
          </a:p>
        </p:txBody>
      </p:sp>
      <p:sp>
        <p:nvSpPr>
          <p:cNvPr id="8" name="TextBox 7"/>
          <p:cNvSpPr txBox="1"/>
          <p:nvPr/>
        </p:nvSpPr>
        <p:spPr>
          <a:xfrm>
            <a:off x="1066800" y="1447800"/>
            <a:ext cx="7391400" cy="1292662"/>
          </a:xfrm>
          <a:prstGeom prst="rect">
            <a:avLst/>
          </a:prstGeom>
          <a:noFill/>
        </p:spPr>
        <p:txBody>
          <a:bodyPr wrap="square" rtlCol="0">
            <a:spAutoFit/>
          </a:bodyPr>
          <a:lstStyle/>
          <a:p>
            <a:pPr marL="342900" indent="-342900">
              <a:buAutoNum type="arabicPeriod"/>
            </a:pPr>
            <a:r>
              <a:rPr lang="en-US" sz="2000" dirty="0" smtClean="0">
                <a:effectLst>
                  <a:outerShdw blurRad="38100" dist="38100" dir="2700000" algn="tl">
                    <a:srgbClr val="000000">
                      <a:alpha val="43137"/>
                    </a:srgbClr>
                  </a:outerShdw>
                </a:effectLst>
              </a:rPr>
              <a:t>Once you have logged into your </a:t>
            </a:r>
            <a:r>
              <a:rPr lang="en-US" sz="2000" dirty="0" err="1">
                <a:effectLst>
                  <a:outerShdw blurRad="38100" dist="38100" dir="2700000" algn="tl">
                    <a:srgbClr val="000000">
                      <a:alpha val="43137"/>
                    </a:srgbClr>
                  </a:outerShdw>
                </a:effectLst>
              </a:rPr>
              <a:t>e</a:t>
            </a:r>
            <a:r>
              <a:rPr lang="en-US" sz="2000" dirty="0" err="1" smtClean="0">
                <a:effectLst>
                  <a:outerShdw blurRad="38100" dist="38100" dir="2700000" algn="tl">
                    <a:srgbClr val="000000">
                      <a:alpha val="43137"/>
                    </a:srgbClr>
                  </a:outerShdw>
                </a:effectLst>
              </a:rPr>
              <a:t>COI</a:t>
            </a:r>
            <a:r>
              <a:rPr lang="en-US" sz="2000" dirty="0" smtClean="0">
                <a:effectLst>
                  <a:outerShdw blurRad="38100" dist="38100" dir="2700000" algn="tl">
                    <a:srgbClr val="000000">
                      <a:alpha val="43137"/>
                    </a:srgbClr>
                  </a:outerShdw>
                </a:effectLst>
              </a:rPr>
              <a:t> home page, click “Add New” after “My Current External Activities” or in the “External Activities” section in the column at right.</a:t>
            </a:r>
          </a:p>
          <a:p>
            <a:endParaRPr lang="en-US"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0193" y="3657600"/>
            <a:ext cx="48101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1221" y="4267200"/>
            <a:ext cx="48101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8737543"/>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323850" y="609600"/>
            <a:ext cx="3105150" cy="5410200"/>
          </a:xfrm>
        </p:spPr>
        <p:txBody>
          <a:bodyPr/>
          <a:lstStyle/>
          <a:p>
            <a:pPr eaLnBrk="1" hangingPunct="1">
              <a:buFont typeface="Wingdings" pitchFamily="2" charset="2"/>
              <a:buNone/>
              <a:defRPr/>
            </a:pPr>
            <a:endParaRPr lang="en-US" sz="2000" dirty="0">
              <a:effectLst/>
            </a:endParaRPr>
          </a:p>
          <a:p>
            <a:pPr eaLnBrk="1" hangingPunct="1">
              <a:buNone/>
              <a:defRPr/>
            </a:pPr>
            <a:r>
              <a:rPr lang="en-US" sz="2000" dirty="0" smtClean="0">
                <a:effectLst/>
              </a:rPr>
              <a:t>2</a:t>
            </a:r>
            <a:r>
              <a:rPr lang="en-US" sz="2000" dirty="0" smtClean="0">
                <a:effectLst>
                  <a:outerShdw blurRad="38100" dist="38100" dir="2700000" algn="tl">
                    <a:srgbClr val="000000">
                      <a:alpha val="43137"/>
                    </a:srgbClr>
                  </a:outerShdw>
                </a:effectLst>
              </a:rPr>
              <a:t>. The next page will be a general overview regarding </a:t>
            </a:r>
            <a:r>
              <a:rPr lang="en-US" sz="2000" dirty="0" smtClean="0">
                <a:solidFill>
                  <a:srgbClr val="FFCC00"/>
                </a:solidFill>
                <a:effectLst>
                  <a:outerShdw blurRad="38100" dist="38100" dir="2700000" algn="tl">
                    <a:srgbClr val="000000">
                      <a:alpha val="43137"/>
                    </a:srgbClr>
                  </a:outerShdw>
                </a:effectLst>
              </a:rPr>
              <a:t>External Activity Reports</a:t>
            </a:r>
            <a:r>
              <a:rPr lang="en-US" sz="2000" dirty="0" smtClean="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A</a:t>
            </a:r>
            <a:r>
              <a:rPr lang="en-US" sz="2000" dirty="0" smtClean="0">
                <a:effectLst>
                  <a:outerShdw blurRad="38100" dist="38100" dir="2700000" algn="tl">
                    <a:srgbClr val="000000">
                      <a:alpha val="43137"/>
                    </a:srgbClr>
                  </a:outerShdw>
                </a:effectLst>
              </a:rPr>
              <a:t>fter carefully reading this </a:t>
            </a:r>
            <a:r>
              <a:rPr lang="en-US" sz="2000" dirty="0">
                <a:effectLst>
                  <a:outerShdw blurRad="38100" dist="38100" dir="2700000" algn="tl">
                    <a:srgbClr val="000000">
                      <a:alpha val="43137"/>
                    </a:srgbClr>
                  </a:outerShdw>
                </a:effectLst>
              </a:rPr>
              <a:t>page, </a:t>
            </a:r>
            <a:r>
              <a:rPr lang="en-US" sz="2000" dirty="0" smtClean="0">
                <a:effectLst>
                  <a:outerShdw blurRad="38100" dist="38100" dir="2700000" algn="tl">
                    <a:srgbClr val="000000">
                      <a:alpha val="43137"/>
                    </a:srgbClr>
                  </a:outerShdw>
                </a:effectLst>
              </a:rPr>
              <a:t>click </a:t>
            </a:r>
            <a:r>
              <a:rPr lang="en-US" sz="2000" dirty="0">
                <a:effectLst>
                  <a:outerShdw blurRad="38100" dist="38100" dir="2700000" algn="tl">
                    <a:srgbClr val="000000">
                      <a:alpha val="43137"/>
                    </a:srgbClr>
                  </a:outerShdw>
                </a:effectLst>
              </a:rPr>
              <a:t>“</a:t>
            </a:r>
            <a:r>
              <a:rPr lang="en-US" sz="2000" dirty="0" smtClean="0">
                <a:effectLst>
                  <a:outerShdw blurRad="38100" dist="38100" dir="2700000" algn="tl">
                    <a:srgbClr val="000000">
                      <a:alpha val="43137"/>
                    </a:srgbClr>
                  </a:outerShdw>
                </a:effectLst>
              </a:rPr>
              <a:t>continue”.</a:t>
            </a:r>
          </a:p>
          <a:p>
            <a:pPr eaLnBrk="1" hangingPunct="1">
              <a:buFont typeface="Wingdings" pitchFamily="2" charset="2"/>
              <a:buNone/>
              <a:defRPr/>
            </a:pPr>
            <a:endParaRPr lang="en-US" sz="2000" dirty="0"/>
          </a:p>
          <a:p>
            <a:pPr eaLnBrk="1" hangingPunct="1">
              <a:buFont typeface="Wingdings" pitchFamily="2" charset="2"/>
              <a:buNone/>
              <a:defRPr/>
            </a:pPr>
            <a:r>
              <a:rPr lang="en-US" sz="2000" dirty="0">
                <a:effectLst>
                  <a:outerShdw blurRad="38100" dist="38100" dir="2700000" algn="tl">
                    <a:srgbClr val="000000">
                      <a:alpha val="43137"/>
                    </a:srgbClr>
                  </a:outerShdw>
                </a:effectLst>
              </a:rPr>
              <a:t>3</a:t>
            </a:r>
            <a:r>
              <a:rPr lang="en-US" sz="2000" dirty="0" smtClean="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C</a:t>
            </a:r>
            <a:r>
              <a:rPr lang="en-US" sz="2000" dirty="0" smtClean="0">
                <a:effectLst>
                  <a:outerShdw blurRad="38100" dist="38100" dir="2700000" algn="tl">
                    <a:srgbClr val="000000">
                      <a:alpha val="43137"/>
                    </a:srgbClr>
                  </a:outerShdw>
                </a:effectLst>
              </a:rPr>
              <a:t>omplete the </a:t>
            </a:r>
            <a:r>
              <a:rPr lang="en-US" sz="2000" dirty="0" smtClean="0">
                <a:solidFill>
                  <a:srgbClr val="FFCC00"/>
                </a:solidFill>
                <a:effectLst>
                  <a:outerShdw blurRad="38100" dist="38100" dir="2700000" algn="tl">
                    <a:srgbClr val="000000">
                      <a:alpha val="43137"/>
                    </a:srgbClr>
                  </a:outerShdw>
                </a:effectLst>
              </a:rPr>
              <a:t>External Activity Report</a:t>
            </a:r>
            <a:r>
              <a:rPr lang="en-US" sz="2000" dirty="0" smtClean="0">
                <a:effectLst>
                  <a:outerShdw blurRad="38100" dist="38100" dir="2700000" algn="tl">
                    <a:srgbClr val="000000">
                      <a:alpha val="43137"/>
                    </a:srgbClr>
                  </a:outerShdw>
                </a:effectLst>
              </a:rPr>
              <a:t>. Answer every question. After completing each page click “continue”.</a:t>
            </a:r>
          </a:p>
          <a:p>
            <a:pPr eaLnBrk="1" hangingPunct="1">
              <a:buFont typeface="Wingdings" pitchFamily="2" charset="2"/>
              <a:buNone/>
              <a:defRPr/>
            </a:pPr>
            <a:endParaRPr lang="en-US" sz="1800" dirty="0">
              <a:effectLst/>
            </a:endParaRPr>
          </a:p>
        </p:txBody>
      </p:sp>
      <p:pic>
        <p:nvPicPr>
          <p:cNvPr id="3072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00" y="368300"/>
            <a:ext cx="4824413" cy="439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2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00" y="4772025"/>
            <a:ext cx="4824413" cy="1658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4</a:t>
            </a:fld>
            <a:endParaRPr lang="en-US" dirty="0">
              <a:solidFill>
                <a:srgbClr val="FFFFFF"/>
              </a:solidFill>
            </a:endParaRPr>
          </a:p>
        </p:txBody>
      </p:sp>
    </p:spTree>
    <p:extLst>
      <p:ext uri="{BB962C8B-B14F-4D97-AF65-F5344CB8AC3E}">
        <p14:creationId xmlns:p14="http://schemas.microsoft.com/office/powerpoint/2010/main" val="1695078804"/>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5</a:t>
            </a:fld>
            <a:endParaRPr lang="en-US" dirty="0">
              <a:solidFill>
                <a:srgbClr val="FFFFFF"/>
              </a:solidFill>
            </a:endParaRPr>
          </a:p>
        </p:txBody>
      </p:sp>
      <p:sp>
        <p:nvSpPr>
          <p:cNvPr id="5" name="TextBox 4"/>
          <p:cNvSpPr txBox="1"/>
          <p:nvPr/>
        </p:nvSpPr>
        <p:spPr>
          <a:xfrm>
            <a:off x="762000" y="990600"/>
            <a:ext cx="7696200" cy="1323439"/>
          </a:xfrm>
          <a:prstGeom prst="rect">
            <a:avLst/>
          </a:prstGeom>
          <a:noFill/>
        </p:spPr>
        <p:txBody>
          <a:bodyPr wrap="square" rtlCol="0">
            <a:spAutoFit/>
          </a:bodyPr>
          <a:lstStyle/>
          <a:p>
            <a:pPr>
              <a:defRPr/>
            </a:pPr>
            <a:r>
              <a:rPr lang="en-US" sz="2000" dirty="0" smtClean="0">
                <a:effectLst>
                  <a:outerShdw blurRad="38100" dist="38100" dir="2700000" algn="tl">
                    <a:srgbClr val="000000">
                      <a:alpha val="43137"/>
                    </a:srgbClr>
                  </a:outerShdw>
                </a:effectLst>
              </a:rPr>
              <a:t>3. </a:t>
            </a:r>
            <a:r>
              <a:rPr lang="en-US" sz="2000" dirty="0">
                <a:effectLst>
                  <a:outerShdw blurRad="38100" dist="38100" dir="2700000" algn="tl">
                    <a:srgbClr val="000000">
                      <a:alpha val="43137"/>
                    </a:srgbClr>
                  </a:outerShdw>
                </a:effectLst>
              </a:rPr>
              <a:t>After completing the form</a:t>
            </a:r>
            <a:r>
              <a:rPr lang="en-US" sz="2000" dirty="0" smtClean="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a</a:t>
            </a:r>
            <a:r>
              <a:rPr lang="en-US" sz="2000" dirty="0" smtClean="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summary of your answers should appear on your computer screen. Once you have made sure that all of your answers are accurate, type your name in the certification box and click “certify” at the bottom of the page.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819400"/>
            <a:ext cx="7467600" cy="2302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685800" y="5334000"/>
            <a:ext cx="7772400" cy="461665"/>
          </a:xfrm>
          <a:prstGeom prst="rect">
            <a:avLst/>
          </a:prstGeom>
        </p:spPr>
        <p:txBody>
          <a:bodyPr wrap="square">
            <a:spAutoFit/>
          </a:bodyPr>
          <a:lstStyle/>
          <a:p>
            <a:r>
              <a:rPr lang="en-US" sz="1200" i="1" dirty="0"/>
              <a:t>A</a:t>
            </a:r>
            <a:r>
              <a:rPr lang="en-US" sz="1200" i="1" dirty="0" smtClean="0"/>
              <a:t>ny </a:t>
            </a:r>
            <a:r>
              <a:rPr lang="en-US" sz="1200" i="1" dirty="0"/>
              <a:t>changes to information collected through the </a:t>
            </a:r>
            <a:r>
              <a:rPr lang="en-US" sz="1200" i="1" dirty="0" smtClean="0"/>
              <a:t>External Activities </a:t>
            </a:r>
            <a:r>
              <a:rPr lang="en-US" sz="1200" i="1" dirty="0"/>
              <a:t>Reports must be made within thirty days. The changes should be made through the </a:t>
            </a:r>
            <a:r>
              <a:rPr lang="en-US" sz="1200" i="1" dirty="0" err="1"/>
              <a:t>eCOI</a:t>
            </a:r>
            <a:r>
              <a:rPr lang="en-US" sz="1200" i="1" dirty="0"/>
              <a:t> system.</a:t>
            </a: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3344700"/>
            <a:ext cx="48101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4419600"/>
            <a:ext cx="48101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3212455"/>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FFCC00"/>
                </a:solidFill>
              </a:rPr>
              <a:t>What Does </a:t>
            </a:r>
            <a:r>
              <a:rPr lang="en-US" sz="3600" dirty="0">
                <a:solidFill>
                  <a:srgbClr val="FFCC00"/>
                </a:solidFill>
              </a:rPr>
              <a:t>N</a:t>
            </a:r>
            <a:r>
              <a:rPr lang="en-US" sz="3600" dirty="0" smtClean="0">
                <a:solidFill>
                  <a:srgbClr val="FFCC00"/>
                </a:solidFill>
              </a:rPr>
              <a:t>ot Have to be Reported?</a:t>
            </a:r>
            <a:endParaRPr lang="en-US" sz="3600" dirty="0">
              <a:solidFill>
                <a:srgbClr val="FFCC00"/>
              </a:solidFill>
            </a:endParaRPr>
          </a:p>
        </p:txBody>
      </p:sp>
      <p:sp>
        <p:nvSpPr>
          <p:cNvPr id="3" name="Content Placeholder 2"/>
          <p:cNvSpPr>
            <a:spLocks noGrp="1"/>
          </p:cNvSpPr>
          <p:nvPr>
            <p:ph idx="1"/>
          </p:nvPr>
        </p:nvSpPr>
        <p:spPr/>
        <p:txBody>
          <a:bodyPr/>
          <a:lstStyle/>
          <a:p>
            <a:pPr marL="0" indent="0">
              <a:buNone/>
            </a:pPr>
            <a:r>
              <a:rPr lang="en-US" sz="2000" b="1" dirty="0" smtClean="0">
                <a:effectLst>
                  <a:outerShdw blurRad="38100" dist="38100" dir="2700000" algn="tl">
                    <a:srgbClr val="000000">
                      <a:alpha val="43137"/>
                    </a:srgbClr>
                  </a:outerShdw>
                </a:effectLst>
              </a:rPr>
              <a:t>Traditional academic activities that usually are not reported include:</a:t>
            </a:r>
            <a:endParaRPr lang="en-US" sz="2400" b="1" dirty="0" smtClean="0"/>
          </a:p>
          <a:p>
            <a:pPr>
              <a:buClr>
                <a:srgbClr val="FFCC00"/>
              </a:buClr>
              <a:buFont typeface="Wingdings" pitchFamily="2" charset="2"/>
              <a:buChar char="Ø"/>
            </a:pPr>
            <a:r>
              <a:rPr lang="en-US" sz="1800" dirty="0" smtClean="0"/>
              <a:t>Invitations to lecture at another academic institution in which the honorarium, if any, is paid by the academic institution.</a:t>
            </a:r>
          </a:p>
          <a:p>
            <a:pPr>
              <a:buClr>
                <a:srgbClr val="FFCC00"/>
              </a:buClr>
              <a:buFont typeface="Wingdings" pitchFamily="2" charset="2"/>
              <a:buChar char="Ø"/>
            </a:pPr>
            <a:r>
              <a:rPr lang="en-US" sz="1800" dirty="0" smtClean="0"/>
              <a:t>Invited presentations by academic professional associations and societies at their formal meetings and conferences in which the honorarium, if any, is paid by the professional society*.</a:t>
            </a:r>
          </a:p>
          <a:p>
            <a:pPr>
              <a:buClr>
                <a:srgbClr val="FFCC00"/>
              </a:buClr>
              <a:buFont typeface="Wingdings" pitchFamily="2" charset="2"/>
              <a:buChar char="Ø"/>
            </a:pPr>
            <a:r>
              <a:rPr lang="en-US" sz="1800" dirty="0" smtClean="0"/>
              <a:t>Serving on a government advisory panel or a government grant review body, such as NIH, NEA, NSF, etc.</a:t>
            </a:r>
          </a:p>
          <a:p>
            <a:pPr>
              <a:buClr>
                <a:srgbClr val="FFCC00"/>
              </a:buClr>
              <a:buFont typeface="Wingdings" pitchFamily="2" charset="2"/>
              <a:buChar char="Ø"/>
            </a:pPr>
            <a:r>
              <a:rPr lang="en-US" sz="1800" dirty="0" smtClean="0"/>
              <a:t>Speaking at accredited continuing education activities (such as CCME, CLE, </a:t>
            </a:r>
            <a:r>
              <a:rPr lang="en-US" sz="1800" dirty="0" err="1" smtClean="0"/>
              <a:t>etc</a:t>
            </a:r>
            <a:r>
              <a:rPr lang="en-US" sz="1800" dirty="0" smtClean="0"/>
              <a:t>,) hosted at other academic institutions and sponsored and managed by professional associations and societies*.</a:t>
            </a:r>
            <a:endParaRPr lang="en-US" sz="1800" dirty="0"/>
          </a:p>
        </p:txBody>
      </p:sp>
      <p:sp>
        <p:nvSpPr>
          <p:cNvPr id="4" name="Slide Number Placeholder 3"/>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6</a:t>
            </a:fld>
            <a:endParaRPr lang="en-US" dirty="0">
              <a:solidFill>
                <a:srgbClr val="FFFFFF"/>
              </a:solidFill>
            </a:endParaRPr>
          </a:p>
        </p:txBody>
      </p:sp>
    </p:spTree>
    <p:extLst>
      <p:ext uri="{BB962C8B-B14F-4D97-AF65-F5344CB8AC3E}">
        <p14:creationId xmlns:p14="http://schemas.microsoft.com/office/powerpoint/2010/main" val="387390780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152400"/>
            <a:ext cx="8229600" cy="811213"/>
          </a:xfrm>
        </p:spPr>
        <p:txBody>
          <a:bodyPr/>
          <a:lstStyle/>
          <a:p>
            <a:pPr eaLnBrk="1" hangingPunct="1">
              <a:defRPr/>
            </a:pPr>
            <a:r>
              <a:rPr lang="en-US" sz="4000" dirty="0" smtClean="0">
                <a:solidFill>
                  <a:srgbClr val="FFCC00"/>
                </a:solidFill>
              </a:rPr>
              <a:t>Need Additional Help?</a:t>
            </a:r>
          </a:p>
        </p:txBody>
      </p:sp>
      <p:sp>
        <p:nvSpPr>
          <p:cNvPr id="4" name="Slide Number Placeholder 5"/>
          <p:cNvSpPr>
            <a:spLocks noGrp="1"/>
          </p:cNvSpPr>
          <p:nvPr>
            <p:ph type="sldNum" sz="quarter" idx="12"/>
          </p:nvPr>
        </p:nvSpPr>
        <p:spPr/>
        <p:txBody>
          <a:bodyPr/>
          <a:lstStyle/>
          <a:p>
            <a:pPr>
              <a:defRPr/>
            </a:pPr>
            <a:fld id="{CE4FF999-0506-4B17-BC29-4FCC53CDD56A}" type="slidenum">
              <a:rPr lang="en-US">
                <a:solidFill>
                  <a:srgbClr val="FFFFFF"/>
                </a:solidFill>
              </a:rPr>
              <a:pPr>
                <a:defRPr/>
              </a:pPr>
              <a:t>7</a:t>
            </a:fld>
            <a:endParaRPr lang="en-US" dirty="0">
              <a:solidFill>
                <a:srgbClr val="FFFFFF"/>
              </a:solidFill>
            </a:endParaRPr>
          </a:p>
        </p:txBody>
      </p:sp>
      <p:sp>
        <p:nvSpPr>
          <p:cNvPr id="8" name="Rectangle 3"/>
          <p:cNvSpPr>
            <a:spLocks noGrp="1" noChangeArrowheads="1"/>
          </p:cNvSpPr>
          <p:nvPr>
            <p:ph type="body" sz="half" idx="1"/>
          </p:nvPr>
        </p:nvSpPr>
        <p:spPr>
          <a:xfrm>
            <a:off x="395288" y="1052513"/>
            <a:ext cx="8569325" cy="5424487"/>
          </a:xfrm>
        </p:spPr>
        <p:txBody>
          <a:bodyPr/>
          <a:lstStyle/>
          <a:p>
            <a:pPr eaLnBrk="1" hangingPunct="1">
              <a:lnSpc>
                <a:spcPct val="70000"/>
              </a:lnSpc>
              <a:buFont typeface="Wingdings" pitchFamily="2" charset="2"/>
              <a:buNone/>
              <a:defRPr/>
            </a:pPr>
            <a:endParaRPr lang="en-US" sz="1400" b="1" dirty="0" smtClean="0"/>
          </a:p>
          <a:p>
            <a:pPr eaLnBrk="1" hangingPunct="1">
              <a:lnSpc>
                <a:spcPct val="70000"/>
              </a:lnSpc>
              <a:buFont typeface="Wingdings" pitchFamily="2" charset="2"/>
              <a:buNone/>
              <a:defRPr/>
            </a:pPr>
            <a:r>
              <a:rPr lang="en-US" sz="1400" b="1" dirty="0" smtClean="0"/>
              <a:t>Contact Emory’s Office of Research Administration for University Policy information: </a:t>
            </a:r>
            <a:endParaRPr lang="en-US" sz="1400" dirty="0" smtClean="0"/>
          </a:p>
          <a:p>
            <a:pPr eaLnBrk="1" hangingPunct="1">
              <a:lnSpc>
                <a:spcPct val="70000"/>
              </a:lnSpc>
              <a:buFont typeface="Wingdings" pitchFamily="2" charset="2"/>
              <a:buNone/>
              <a:defRPr/>
            </a:pPr>
            <a:r>
              <a:rPr lang="en-US" sz="1400" dirty="0" smtClean="0"/>
              <a:t>1599 Clifton Road </a:t>
            </a:r>
          </a:p>
          <a:p>
            <a:pPr eaLnBrk="1" hangingPunct="1">
              <a:lnSpc>
                <a:spcPct val="70000"/>
              </a:lnSpc>
              <a:buFont typeface="Wingdings" pitchFamily="2" charset="2"/>
              <a:buNone/>
              <a:defRPr/>
            </a:pPr>
            <a:r>
              <a:rPr lang="en-US" sz="1400" dirty="0" smtClean="0"/>
              <a:t>6th Floor East </a:t>
            </a:r>
          </a:p>
          <a:p>
            <a:pPr eaLnBrk="1" hangingPunct="1">
              <a:lnSpc>
                <a:spcPct val="70000"/>
              </a:lnSpc>
              <a:buFont typeface="Wingdings" pitchFamily="2" charset="2"/>
              <a:buNone/>
              <a:defRPr/>
            </a:pPr>
            <a:r>
              <a:rPr lang="en-US" sz="1400" dirty="0" smtClean="0"/>
              <a:t>Atlanta, GA 30322 </a:t>
            </a:r>
          </a:p>
          <a:p>
            <a:pPr eaLnBrk="1" hangingPunct="1">
              <a:lnSpc>
                <a:spcPct val="70000"/>
              </a:lnSpc>
              <a:buFont typeface="Wingdings" pitchFamily="2" charset="2"/>
              <a:buNone/>
              <a:defRPr/>
            </a:pPr>
            <a:r>
              <a:rPr lang="en-US" sz="1400" dirty="0" smtClean="0"/>
              <a:t>Phone: (404)712-0046 </a:t>
            </a:r>
          </a:p>
          <a:p>
            <a:pPr eaLnBrk="1" hangingPunct="1">
              <a:lnSpc>
                <a:spcPct val="70000"/>
              </a:lnSpc>
              <a:buFont typeface="Wingdings" pitchFamily="2" charset="2"/>
              <a:buNone/>
              <a:defRPr/>
            </a:pPr>
            <a:r>
              <a:rPr lang="en-US" sz="1400" dirty="0" smtClean="0"/>
              <a:t>Fax: (404)712-0069 </a:t>
            </a:r>
          </a:p>
          <a:p>
            <a:pPr eaLnBrk="1" hangingPunct="1">
              <a:lnSpc>
                <a:spcPct val="70000"/>
              </a:lnSpc>
              <a:buFont typeface="Wingdings" pitchFamily="2" charset="2"/>
              <a:buNone/>
              <a:defRPr/>
            </a:pPr>
            <a:r>
              <a:rPr lang="en-US" sz="1400" dirty="0" smtClean="0"/>
              <a:t>Email: </a:t>
            </a:r>
            <a:r>
              <a:rPr lang="en-US" sz="1400" dirty="0" smtClean="0">
                <a:hlinkClick r:id="rId2"/>
              </a:rPr>
              <a:t>COI-OFFICE@LISTSERV.CC.EMORY.EDU </a:t>
            </a:r>
            <a:endParaRPr lang="en-US" sz="1400" dirty="0" smtClean="0"/>
          </a:p>
          <a:p>
            <a:pPr eaLnBrk="1" hangingPunct="1">
              <a:lnSpc>
                <a:spcPct val="70000"/>
              </a:lnSpc>
              <a:buFont typeface="Wingdings" pitchFamily="2" charset="2"/>
              <a:buNone/>
              <a:defRPr/>
            </a:pPr>
            <a:r>
              <a:rPr lang="en-US" sz="1400" dirty="0" smtClean="0"/>
              <a:t>Website: </a:t>
            </a:r>
            <a:r>
              <a:rPr lang="en-US" sz="1400" dirty="0" smtClean="0">
                <a:hlinkClick r:id="rId3"/>
              </a:rPr>
              <a:t>http://www.coi.emory.edu </a:t>
            </a:r>
            <a:endParaRPr lang="en-US" sz="1400" dirty="0" smtClean="0"/>
          </a:p>
          <a:p>
            <a:pPr eaLnBrk="1" hangingPunct="1">
              <a:lnSpc>
                <a:spcPct val="70000"/>
              </a:lnSpc>
              <a:buFont typeface="Wingdings" pitchFamily="2" charset="2"/>
              <a:buNone/>
              <a:defRPr/>
            </a:pPr>
            <a:r>
              <a:rPr lang="en-US" sz="1400" dirty="0" smtClean="0"/>
              <a:t>Emory Mailstop: 1599 -001-1BU </a:t>
            </a:r>
          </a:p>
          <a:p>
            <a:pPr eaLnBrk="1" hangingPunct="1">
              <a:lnSpc>
                <a:spcPct val="70000"/>
              </a:lnSpc>
              <a:buFont typeface="Wingdings" pitchFamily="2" charset="2"/>
              <a:buNone/>
              <a:defRPr/>
            </a:pPr>
            <a:endParaRPr lang="en-US" sz="1400" dirty="0" smtClean="0"/>
          </a:p>
          <a:p>
            <a:pPr eaLnBrk="1" hangingPunct="1">
              <a:lnSpc>
                <a:spcPct val="70000"/>
              </a:lnSpc>
              <a:buFont typeface="Wingdings" pitchFamily="2" charset="2"/>
              <a:buNone/>
              <a:tabLst>
                <a:tab pos="3716338" algn="l"/>
              </a:tabLst>
              <a:defRPr/>
            </a:pPr>
            <a:r>
              <a:rPr lang="en-US" sz="1400" b="1" dirty="0" smtClean="0"/>
              <a:t>Financial interests and clinical activities: </a:t>
            </a:r>
            <a:endParaRPr lang="en-US" sz="1400" dirty="0" smtClean="0"/>
          </a:p>
          <a:p>
            <a:pPr marL="0" indent="0" eaLnBrk="1" hangingPunct="1">
              <a:lnSpc>
                <a:spcPct val="70000"/>
              </a:lnSpc>
              <a:buFont typeface="Wingdings" pitchFamily="2" charset="2"/>
              <a:buNone/>
              <a:defRPr/>
            </a:pPr>
            <a:r>
              <a:rPr lang="en-US" sz="1400" dirty="0" smtClean="0"/>
              <a:t>Please contact the Office of Compliance Programs at (404) 778-2757 </a:t>
            </a:r>
          </a:p>
          <a:p>
            <a:pPr eaLnBrk="1" hangingPunct="1">
              <a:lnSpc>
                <a:spcPct val="70000"/>
              </a:lnSpc>
              <a:buFont typeface="Wingdings" pitchFamily="2" charset="2"/>
              <a:buNone/>
              <a:defRPr/>
            </a:pPr>
            <a:endParaRPr lang="en-US" sz="1100" dirty="0" smtClean="0"/>
          </a:p>
          <a:p>
            <a:pPr eaLnBrk="1" hangingPunct="1">
              <a:lnSpc>
                <a:spcPct val="70000"/>
              </a:lnSpc>
              <a:buFont typeface="Wingdings" pitchFamily="2" charset="2"/>
              <a:buNone/>
              <a:defRPr/>
            </a:pPr>
            <a:r>
              <a:rPr lang="en-US" sz="1100" b="1" dirty="0" smtClean="0"/>
              <a:t>External activities and school-based policies, please contact your Dean’s Office: </a:t>
            </a:r>
          </a:p>
          <a:p>
            <a:pPr eaLnBrk="1" hangingPunct="1">
              <a:lnSpc>
                <a:spcPct val="70000"/>
              </a:lnSpc>
              <a:buNone/>
              <a:defRPr/>
            </a:pPr>
            <a:r>
              <a:rPr lang="en-US" sz="1100" b="1" dirty="0" smtClean="0"/>
              <a:t>School of Medicine			</a:t>
            </a:r>
            <a:r>
              <a:rPr lang="en-US" sz="1100" dirty="0" smtClean="0"/>
              <a:t>Nell </a:t>
            </a:r>
            <a:r>
              <a:rPr lang="en-US" sz="1100" dirty="0"/>
              <a:t>Hodgson Woodruff School of </a:t>
            </a:r>
            <a:r>
              <a:rPr lang="en-US" sz="1100" dirty="0" smtClean="0"/>
              <a:t>Nursing</a:t>
            </a:r>
            <a:endParaRPr lang="en-US" sz="1100" b="1" dirty="0" smtClean="0"/>
          </a:p>
          <a:p>
            <a:pPr eaLnBrk="1" hangingPunct="1">
              <a:lnSpc>
                <a:spcPct val="70000"/>
              </a:lnSpc>
              <a:buNone/>
              <a:defRPr/>
            </a:pPr>
            <a:r>
              <a:rPr lang="en-US" sz="1100" b="1" dirty="0" smtClean="0"/>
              <a:t>Zainab </a:t>
            </a:r>
            <a:r>
              <a:rPr lang="en-US" sz="1100" b="1" dirty="0" err="1" smtClean="0"/>
              <a:t>Wurie</a:t>
            </a:r>
            <a:r>
              <a:rPr lang="en-US" sz="1100" b="1" dirty="0" smtClean="0"/>
              <a:t> Harvey, JD			</a:t>
            </a:r>
            <a:r>
              <a:rPr lang="en-US" sz="1100" dirty="0"/>
              <a:t>Sandra B. </a:t>
            </a:r>
            <a:r>
              <a:rPr lang="en-US" sz="1100" dirty="0" smtClean="0"/>
              <a:t>Dunbar, DSN, FAAN</a:t>
            </a:r>
            <a:endParaRPr lang="en-US" sz="1100" b="1" dirty="0" smtClean="0"/>
          </a:p>
          <a:p>
            <a:pPr eaLnBrk="1" hangingPunct="1">
              <a:lnSpc>
                <a:spcPct val="70000"/>
              </a:lnSpc>
              <a:buNone/>
              <a:defRPr/>
            </a:pPr>
            <a:r>
              <a:rPr lang="en-US" sz="1100" dirty="0" smtClean="0">
                <a:hlinkClick r:id="rId4"/>
              </a:rPr>
              <a:t>zwurie@emory.edu</a:t>
            </a:r>
            <a:r>
              <a:rPr lang="en-US" sz="1100" dirty="0" smtClean="0"/>
              <a:t>			</a:t>
            </a:r>
            <a:r>
              <a:rPr lang="en-US" sz="1100" dirty="0" err="1" smtClean="0"/>
              <a:t>sbdunba@emory.edu</a:t>
            </a:r>
            <a:endParaRPr lang="en-US" sz="1100" dirty="0" smtClean="0"/>
          </a:p>
          <a:p>
            <a:pPr eaLnBrk="1" hangingPunct="1">
              <a:lnSpc>
                <a:spcPct val="70000"/>
              </a:lnSpc>
              <a:buNone/>
              <a:defRPr/>
            </a:pPr>
            <a:r>
              <a:rPr lang="en-US" sz="1100" b="1" dirty="0" smtClean="0"/>
              <a:t>404-727-3407				404-727-6936</a:t>
            </a:r>
          </a:p>
          <a:p>
            <a:pPr eaLnBrk="1" hangingPunct="1">
              <a:lnSpc>
                <a:spcPct val="70000"/>
              </a:lnSpc>
              <a:buNone/>
              <a:defRPr/>
            </a:pPr>
            <a:endParaRPr lang="en-US" sz="1100" b="1" dirty="0"/>
          </a:p>
          <a:p>
            <a:pPr eaLnBrk="1" hangingPunct="1">
              <a:lnSpc>
                <a:spcPct val="70000"/>
              </a:lnSpc>
              <a:buNone/>
              <a:defRPr/>
            </a:pPr>
            <a:r>
              <a:rPr lang="en-US" sz="1100" b="1" dirty="0" smtClean="0"/>
              <a:t>Emory College/Graduate Arts &amp; Sciences		</a:t>
            </a:r>
            <a:r>
              <a:rPr lang="en-US" sz="1100" b="1" dirty="0" err="1" smtClean="0"/>
              <a:t>Goizueta</a:t>
            </a:r>
            <a:r>
              <a:rPr lang="en-US" sz="1100" b="1" dirty="0" smtClean="0"/>
              <a:t> Business School</a:t>
            </a:r>
          </a:p>
          <a:p>
            <a:pPr eaLnBrk="1" hangingPunct="1">
              <a:lnSpc>
                <a:spcPct val="70000"/>
              </a:lnSpc>
              <a:buNone/>
              <a:defRPr/>
            </a:pPr>
            <a:r>
              <a:rPr lang="en-US" sz="1100" b="1" dirty="0" smtClean="0"/>
              <a:t>Carla </a:t>
            </a:r>
            <a:r>
              <a:rPr lang="en-US" sz="1100" b="1" dirty="0" smtClean="0"/>
              <a:t>Freeman</a:t>
            </a:r>
            <a:r>
              <a:rPr lang="en-US" sz="1100" b="1" smtClean="0"/>
              <a:t>, PhD</a:t>
            </a:r>
            <a:r>
              <a:rPr lang="en-US" sz="1100" b="1" dirty="0" smtClean="0"/>
              <a:t>			Kristy </a:t>
            </a:r>
            <a:r>
              <a:rPr lang="en-US" sz="1100" b="1" dirty="0" err="1" smtClean="0"/>
              <a:t>Towry</a:t>
            </a:r>
            <a:r>
              <a:rPr lang="en-US" sz="1100" b="1" dirty="0" smtClean="0"/>
              <a:t>, PhD</a:t>
            </a:r>
          </a:p>
          <a:p>
            <a:pPr eaLnBrk="1" hangingPunct="1">
              <a:lnSpc>
                <a:spcPct val="70000"/>
              </a:lnSpc>
              <a:buNone/>
              <a:defRPr/>
            </a:pPr>
            <a:r>
              <a:rPr lang="en-US" sz="1100" dirty="0"/>
              <a:t> </a:t>
            </a:r>
            <a:r>
              <a:rPr lang="en-US" sz="1100" dirty="0" smtClean="0">
                <a:hlinkClick r:id="rId5"/>
              </a:rPr>
              <a:t>cfree01@emory.edu</a:t>
            </a:r>
            <a:r>
              <a:rPr lang="en-US" sz="1100" dirty="0" smtClean="0"/>
              <a:t>			</a:t>
            </a:r>
            <a:r>
              <a:rPr lang="en-US" sz="1100" dirty="0">
                <a:hlinkClick r:id="rId6"/>
              </a:rPr>
              <a:t>kristy.towry@emory.edu</a:t>
            </a:r>
            <a:endParaRPr lang="en-US" sz="1100" dirty="0" smtClean="0"/>
          </a:p>
          <a:p>
            <a:pPr eaLnBrk="1" hangingPunct="1">
              <a:lnSpc>
                <a:spcPct val="70000"/>
              </a:lnSpc>
              <a:buNone/>
              <a:defRPr/>
            </a:pPr>
            <a:r>
              <a:rPr lang="mr-IN" sz="1100" dirty="0" smtClean="0"/>
              <a:t>404-727-6059</a:t>
            </a:r>
            <a:r>
              <a:rPr lang="en-US" sz="1100" dirty="0" smtClean="0"/>
              <a:t>				</a:t>
            </a:r>
            <a:r>
              <a:rPr lang="mr-IN" sz="1100" dirty="0"/>
              <a:t>404-727-4895 </a:t>
            </a:r>
            <a:endParaRPr lang="en-US" sz="1100" dirty="0" smtClean="0"/>
          </a:p>
          <a:p>
            <a:pPr eaLnBrk="1" hangingPunct="1">
              <a:lnSpc>
                <a:spcPct val="70000"/>
              </a:lnSpc>
              <a:buNone/>
              <a:defRPr/>
            </a:pPr>
            <a:endParaRPr lang="en-US" sz="1100" b="1" dirty="0"/>
          </a:p>
          <a:p>
            <a:pPr eaLnBrk="1" hangingPunct="1">
              <a:lnSpc>
                <a:spcPct val="70000"/>
              </a:lnSpc>
              <a:buNone/>
              <a:defRPr/>
            </a:pPr>
            <a:r>
              <a:rPr lang="en-US" sz="1100" b="1" dirty="0" smtClean="0"/>
              <a:t>Rollins School of Public Health		School of Law</a:t>
            </a:r>
          </a:p>
          <a:p>
            <a:pPr eaLnBrk="1" hangingPunct="1">
              <a:lnSpc>
                <a:spcPct val="70000"/>
              </a:lnSpc>
              <a:buNone/>
              <a:defRPr/>
            </a:pPr>
            <a:r>
              <a:rPr lang="en-US" sz="1100" b="1" dirty="0" smtClean="0"/>
              <a:t>Dean </a:t>
            </a:r>
            <a:r>
              <a:rPr lang="en-US" sz="1100" b="1" dirty="0" err="1" smtClean="0"/>
              <a:t>Surbey</a:t>
            </a:r>
            <a:r>
              <a:rPr lang="en-US" sz="1100" b="1" dirty="0" smtClean="0"/>
              <a:t>, MBA			Polly J Price, JD</a:t>
            </a:r>
          </a:p>
          <a:p>
            <a:pPr eaLnBrk="1" hangingPunct="1">
              <a:lnSpc>
                <a:spcPct val="70000"/>
              </a:lnSpc>
              <a:buNone/>
              <a:defRPr/>
            </a:pPr>
            <a:r>
              <a:rPr lang="en-US" sz="1100" b="1" dirty="0" smtClean="0">
                <a:hlinkClick r:id="rId7"/>
              </a:rPr>
              <a:t>psurbey@emory.edu</a:t>
            </a:r>
            <a:r>
              <a:rPr lang="en-US" sz="1100" b="1" dirty="0" smtClean="0"/>
              <a:t>			</a:t>
            </a:r>
            <a:r>
              <a:rPr lang="en-US" sz="1100" dirty="0">
                <a:hlinkClick r:id="rId8"/>
              </a:rPr>
              <a:t>pprice@emory.edu</a:t>
            </a:r>
            <a:endParaRPr lang="en-US" sz="1100" b="1" dirty="0" smtClean="0"/>
          </a:p>
          <a:p>
            <a:pPr eaLnBrk="1" hangingPunct="1">
              <a:lnSpc>
                <a:spcPct val="70000"/>
              </a:lnSpc>
              <a:buNone/>
              <a:defRPr/>
            </a:pPr>
            <a:r>
              <a:rPr lang="mr-IN" sz="1100" dirty="0" smtClean="0"/>
              <a:t>404-727-3023</a:t>
            </a:r>
            <a:r>
              <a:rPr lang="en-US" sz="1100" dirty="0" smtClean="0"/>
              <a:t>				404-727-7869</a:t>
            </a:r>
          </a:p>
          <a:p>
            <a:pPr eaLnBrk="1" hangingPunct="1">
              <a:lnSpc>
                <a:spcPct val="70000"/>
              </a:lnSpc>
              <a:buNone/>
              <a:defRPr/>
            </a:pPr>
            <a:endParaRPr lang="en-US" sz="1100" b="1" dirty="0"/>
          </a:p>
        </p:txBody>
      </p:sp>
    </p:spTree>
    <p:extLst>
      <p:ext uri="{BB962C8B-B14F-4D97-AF65-F5344CB8AC3E}">
        <p14:creationId xmlns:p14="http://schemas.microsoft.com/office/powerpoint/2010/main" val="2881598012"/>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1_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946</TotalTime>
  <Words>441</Words>
  <Application>Microsoft Office PowerPoint</Application>
  <PresentationFormat>On-screen Show (4:3)</PresentationFormat>
  <Paragraphs>58</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Cambria</vt:lpstr>
      <vt:lpstr>Wingdings</vt:lpstr>
      <vt:lpstr>1_Beam</vt:lpstr>
      <vt:lpstr>4_Beam</vt:lpstr>
      <vt:lpstr>eCOI electronic Conflict of Interest</vt:lpstr>
      <vt:lpstr>Completing an External Activities Report</vt:lpstr>
      <vt:lpstr>Instructions</vt:lpstr>
      <vt:lpstr>PowerPoint Presentation</vt:lpstr>
      <vt:lpstr>PowerPoint Presentation</vt:lpstr>
      <vt:lpstr>What Does Not Have to be Reported?</vt:lpstr>
      <vt:lpstr>Need Additional Help?</vt:lpstr>
    </vt:vector>
  </TitlesOfParts>
  <Company>Emory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Reporting External Activities</dc:title>
  <dc:creator>Thomas, Jollica</dc:creator>
  <cp:lastModifiedBy>Brutscher, Adrianne E.</cp:lastModifiedBy>
  <cp:revision>58</cp:revision>
  <dcterms:created xsi:type="dcterms:W3CDTF">2013-08-21T15:28:23Z</dcterms:created>
  <dcterms:modified xsi:type="dcterms:W3CDTF">2017-07-28T20:25:31Z</dcterms:modified>
</cp:coreProperties>
</file>