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8" r:id="rId2"/>
    <p:sldId id="264" r:id="rId3"/>
    <p:sldId id="265" r:id="rId4"/>
    <p:sldId id="266" r:id="rId5"/>
    <p:sldId id="267" r:id="rId6"/>
    <p:sldId id="268" r:id="rId7"/>
    <p:sldId id="26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13" d="100"/>
          <a:sy n="113" d="100"/>
        </p:scale>
        <p:origin x="36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5D1E2-A529-463F-B268-9AE6C127BB1E}" type="datetimeFigureOut">
              <a:rPr lang="en-US" smtClean="0"/>
              <a:t>7/28/2017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A8A162-5E54-443F-87F9-49FA6B654033}" type="slidenum">
              <a:rPr lang="en-US" smtClean="0"/>
              <a:t>‹#›</a:t>
            </a:fld>
            <a:endParaRPr lang="en-US"/>
          </a:p>
        </p:txBody>
      </p:sp>
    </p:spTree>
    <p:extLst>
      <p:ext uri="{BB962C8B-B14F-4D97-AF65-F5344CB8AC3E}">
        <p14:creationId xmlns:p14="http://schemas.microsoft.com/office/powerpoint/2010/main" val="2434989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1"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CB090996-2C5D-45A8-B3B0-991009FFB87B}" type="datetime1">
              <a:rPr lang="en-US" smtClean="0">
                <a:solidFill>
                  <a:srgbClr val="FFFFFF"/>
                </a:solidFill>
              </a:r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1F20EDAB-5DAE-48BF-BDD3-4D571DBD3F9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78812"/>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23F52BE1-C119-4F44-B927-14A7E2E82A47}"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7F1A41E-4C4E-49BF-BA46-A7B1691E6C7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17862454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3AF7883F-5A23-4FD2-8E6B-129DB6D0C3DF}"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3FF8913A-9906-469A-B38B-A8C6F75D7E1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532697771"/>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33F5C5FD-D776-45B6-8A95-EEF64002C830}"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5C887D7A-B06E-4560-8569-722260696A7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81897545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E77C9678-259B-43D3-9DC1-30096DB69A3A}"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6193FD77-5F7B-4BF4-9F8F-B59F8FA2BFD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02364501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B4ED8708-FFE3-4A41-B053-5382360401F5}"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8314C4E-7BCC-46CD-A973-E296CA0D587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4592089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5ABB7521-D8EF-4F47-AD5B-21ED6F24B898}"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CBE54F86-F429-4289-9038-F9777AD0C24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72164978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387EE995-89BF-481A-B902-7625F58329D9}" type="datetime1">
              <a:rPr lang="en-US" smtClean="0">
                <a:solidFill>
                  <a:srgbClr val="FFFFFF"/>
                </a:solidFill>
              </a:r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66292F3E-4CC2-4D5F-BA36-8848EC438C0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57772088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8D26CC59-50F7-4A37-85FB-2D8964719507}" type="datetime1">
              <a:rPr lang="en-US" smtClean="0">
                <a:solidFill>
                  <a:srgbClr val="FFFFFF"/>
                </a:solidFill>
              </a:r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D547647C-1281-4D63-BCDC-4A0D52075EF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05605661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25DC13E0-5871-420F-9A1D-FFA2FB81D4BD}" type="datetime1">
              <a:rPr lang="en-US" smtClean="0">
                <a:solidFill>
                  <a:srgbClr val="FFFFFF"/>
                </a:solidFill>
              </a:r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EB494601-A4A5-4BCA-B42F-365119174BD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72305658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A57F98EE-174F-42F7-8A97-EC2EAAA6DA14}"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B48C7BF3-54A6-4E48-A2B1-475B0056858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625961746"/>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D44B115B-2EDB-4D88-933B-E4FBC5B5C0F1}"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DF3A0C3-081F-4DB6-BEC0-8BF05CDD3F6F}"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91475420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038"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06DE472A-F081-4D70-8356-E6DA0AACB6FC}" type="datetime1">
              <a:rPr lang="en-US" smtClean="0">
                <a:solidFill>
                  <a:srgbClr val="FFFFFF"/>
                </a:solidFill>
              </a:r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1C67580F-B5FC-41F3-8E70-EE75C617BB4B}"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131563386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oi.emory.edu/faqs/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mailto:pprice@emory.edu" TargetMode="External"/><Relationship Id="rId3" Type="http://schemas.openxmlformats.org/officeDocument/2006/relationships/hyperlink" Target="http://www.coi.emory.edu/" TargetMode="External"/><Relationship Id="rId7" Type="http://schemas.openxmlformats.org/officeDocument/2006/relationships/hyperlink" Target="mailto:psurbey@emory.edu" TargetMode="External"/><Relationship Id="rId2" Type="http://schemas.openxmlformats.org/officeDocument/2006/relationships/hyperlink" Target="mailto:COI-OFFICE@LISTSERV.CC.EMORY.EDU" TargetMode="External"/><Relationship Id="rId1" Type="http://schemas.openxmlformats.org/officeDocument/2006/relationships/slideLayout" Target="../slideLayouts/slideLayout12.xml"/><Relationship Id="rId6" Type="http://schemas.openxmlformats.org/officeDocument/2006/relationships/hyperlink" Target="mailto:kristy.towry@emory.edu" TargetMode="External"/><Relationship Id="rId5" Type="http://schemas.openxmlformats.org/officeDocument/2006/relationships/hyperlink" Target="mailto:cfree01@emory.edu" TargetMode="External"/><Relationship Id="rId4" Type="http://schemas.openxmlformats.org/officeDocument/2006/relationships/hyperlink" Target="mailto:zwurie@emory.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sz="quarter" idx="1"/>
          </p:nvPr>
        </p:nvSpPr>
        <p:spPr>
          <a:xfrm>
            <a:off x="1371600" y="1981200"/>
            <a:ext cx="6400800" cy="1752600"/>
          </a:xfrm>
        </p:spPr>
        <p:txBody>
          <a:bodyPr/>
          <a:lstStyle/>
          <a:p>
            <a:r>
              <a:rPr lang="en-US" sz="4800" dirty="0" smtClean="0"/>
              <a:t>Investigator Financial Interest in Research Reports (IFIRRs)</a:t>
            </a:r>
            <a:endParaRPr lang="en-US" sz="4800" dirty="0"/>
          </a:p>
        </p:txBody>
      </p:sp>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1</a:t>
            </a:fld>
            <a:endParaRPr lang="en-US" dirty="0">
              <a:solidFill>
                <a:srgbClr val="FFFFFF"/>
              </a:solidFill>
            </a:endParaRPr>
          </a:p>
        </p:txBody>
      </p:sp>
      <p:pic>
        <p:nvPicPr>
          <p:cNvPr id="6" name="Picture 4" descr="C:\Users\jdthom9\Desktop\Emory University\horizontal\jpg &amp; png\EU_hz_rev.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457200"/>
            <a:ext cx="2285999" cy="592607"/>
          </a:xfrm>
          <a:prstGeom prst="rect">
            <a:avLst/>
          </a:prstGeom>
          <a:noFill/>
          <a:extLst>
            <a:ext uri="{909E8E84-426E-40DD-AFC4-6F175D3DCCD1}">
              <a14:hiddenFill xmlns:a14="http://schemas.microsoft.com/office/drawing/2010/main">
                <a:solidFill>
                  <a:srgbClr val="FFFFFF"/>
                </a:solidFill>
              </a14:hiddenFill>
            </a:ext>
          </a:extLst>
        </p:spPr>
      </p:pic>
      <p:sp>
        <p:nvSpPr>
          <p:cNvPr id="7" name="Title 8"/>
          <p:cNvSpPr>
            <a:spLocks noGrp="1"/>
          </p:cNvSpPr>
          <p:nvPr>
            <p:ph type="ctrTitle" sz="quarter"/>
          </p:nvPr>
        </p:nvSpPr>
        <p:spPr>
          <a:xfrm>
            <a:off x="152400" y="5105399"/>
            <a:ext cx="3048000" cy="1064695"/>
          </a:xfrm>
        </p:spPr>
        <p:txBody>
          <a:bodyPr/>
          <a:lstStyle/>
          <a:p>
            <a:r>
              <a:rPr lang="en-US" sz="6000" dirty="0" err="1">
                <a:solidFill>
                  <a:srgbClr val="FFCC00"/>
                </a:solidFill>
                <a:effectLst/>
              </a:rPr>
              <a:t>eCOI</a:t>
            </a:r>
            <a:r>
              <a:rPr lang="en-US" sz="8000" dirty="0">
                <a:solidFill>
                  <a:srgbClr val="FFCC00"/>
                </a:solidFill>
                <a:effectLst/>
              </a:rPr>
              <a:t/>
            </a:r>
            <a:br>
              <a:rPr lang="en-US" sz="8000" dirty="0">
                <a:solidFill>
                  <a:srgbClr val="FFCC00"/>
                </a:solidFill>
                <a:effectLst/>
              </a:rPr>
            </a:br>
            <a:r>
              <a:rPr lang="en-US" sz="1600" i="1" dirty="0">
                <a:solidFill>
                  <a:srgbClr val="FFCC00"/>
                </a:solidFill>
                <a:effectLst/>
                <a:latin typeface="Cambria" pitchFamily="18" charset="0"/>
              </a:rPr>
              <a:t>electronic Conflict of Interest</a:t>
            </a:r>
            <a:endParaRPr lang="en-US" sz="4000" dirty="0"/>
          </a:p>
        </p:txBody>
      </p:sp>
      <p:sp>
        <p:nvSpPr>
          <p:cNvPr id="8" name="Rectangle 7"/>
          <p:cNvSpPr/>
          <p:nvPr/>
        </p:nvSpPr>
        <p:spPr>
          <a:xfrm>
            <a:off x="304800" y="6205954"/>
            <a:ext cx="4934492" cy="338554"/>
          </a:xfrm>
          <a:prstGeom prst="rect">
            <a:avLst/>
          </a:prstGeom>
        </p:spPr>
        <p:txBody>
          <a:bodyPr wrap="none">
            <a:spAutoFit/>
          </a:bodyPr>
          <a:lstStyle/>
          <a:p>
            <a:r>
              <a:rPr lang="en-US" sz="1600" dirty="0" smtClean="0"/>
              <a:t>Emory University, Office </a:t>
            </a:r>
            <a:r>
              <a:rPr lang="en-US" sz="1600" dirty="0"/>
              <a:t>of Research </a:t>
            </a:r>
            <a:r>
              <a:rPr lang="en-US" sz="1600" dirty="0" smtClean="0"/>
              <a:t> Administration</a:t>
            </a:r>
            <a:endParaRPr lang="en-US" sz="1600" dirty="0"/>
          </a:p>
        </p:txBody>
      </p:sp>
    </p:spTree>
    <p:extLst>
      <p:ext uri="{BB962C8B-B14F-4D97-AF65-F5344CB8AC3E}">
        <p14:creationId xmlns:p14="http://schemas.microsoft.com/office/powerpoint/2010/main" val="3106627185"/>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5"/>
          <p:cNvSpPr txBox="1">
            <a:spLocks noChangeArrowheads="1"/>
          </p:cNvSpPr>
          <p:nvPr/>
        </p:nvSpPr>
        <p:spPr bwMode="auto">
          <a:xfrm rot="-204429">
            <a:off x="1235075" y="219075"/>
            <a:ext cx="7380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en-US" sz="2400">
              <a:solidFill>
                <a:srgbClr val="FFFFFF"/>
              </a:solidFill>
              <a:latin typeface="Times New Roman" pitchFamily="18" charset="0"/>
            </a:endParaRPr>
          </a:p>
        </p:txBody>
      </p:sp>
      <p:sp>
        <p:nvSpPr>
          <p:cNvPr id="30725" name="Text Box 7"/>
          <p:cNvSpPr txBox="1">
            <a:spLocks noChangeArrowheads="1"/>
          </p:cNvSpPr>
          <p:nvPr/>
        </p:nvSpPr>
        <p:spPr bwMode="auto">
          <a:xfrm>
            <a:off x="239713" y="27217"/>
            <a:ext cx="844708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r>
              <a:rPr lang="en-US" sz="3600" dirty="0">
                <a:solidFill>
                  <a:srgbClr val="FFCC00"/>
                </a:solidFill>
                <a:effectLst>
                  <a:outerShdw blurRad="38100" dist="38100" dir="2700000" algn="tl">
                    <a:srgbClr val="000000"/>
                  </a:outerShdw>
                </a:effectLst>
              </a:rPr>
              <a:t>Completing an Investigator Financial Interest in Research Report</a:t>
            </a:r>
          </a:p>
        </p:txBody>
      </p:sp>
      <p:sp>
        <p:nvSpPr>
          <p:cNvPr id="37892" name="Text Box 9"/>
          <p:cNvSpPr txBox="1">
            <a:spLocks noChangeArrowheads="1"/>
          </p:cNvSpPr>
          <p:nvPr/>
        </p:nvSpPr>
        <p:spPr bwMode="auto">
          <a:xfrm>
            <a:off x="1" y="1267115"/>
            <a:ext cx="8915400"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914400" indent="-231775">
              <a:defRPr>
                <a:solidFill>
                  <a:schemeClr val="tx1"/>
                </a:solidFill>
                <a:latin typeface="Arial" charset="0"/>
              </a:defRPr>
            </a:lvl1pPr>
            <a:lvl2pPr marL="738188" indent="-452438">
              <a:defRPr>
                <a:solidFill>
                  <a:schemeClr val="tx1"/>
                </a:solidFill>
                <a:latin typeface="Arial" charset="0"/>
              </a:defRPr>
            </a:lvl2pPr>
            <a:lvl3pPr indent="-231775">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682625" lvl="2" indent="0" eaLnBrk="0" fontAlgn="base" hangingPunct="0">
              <a:spcBef>
                <a:spcPct val="0"/>
              </a:spcBef>
              <a:spcAft>
                <a:spcPct val="0"/>
              </a:spcAft>
              <a:buClr>
                <a:srgbClr val="FFC000"/>
              </a:buClr>
              <a:buSzPct val="90000"/>
            </a:pPr>
            <a:r>
              <a:rPr lang="en-US" sz="2000" dirty="0" smtClean="0">
                <a:solidFill>
                  <a:srgbClr val="FFFFFF"/>
                </a:solidFill>
              </a:rPr>
              <a:t>The </a:t>
            </a:r>
            <a:r>
              <a:rPr lang="en-US" sz="2000" dirty="0">
                <a:solidFill>
                  <a:srgbClr val="FFFFFF"/>
                </a:solidFill>
              </a:rPr>
              <a:t>purpose of this form is to identify which </a:t>
            </a:r>
            <a:r>
              <a:rPr lang="en-US" sz="2000" dirty="0">
                <a:solidFill>
                  <a:srgbClr val="FFFFFF"/>
                </a:solidFill>
                <a:hlinkClick r:id="rId2"/>
              </a:rPr>
              <a:t>Significant Financial </a:t>
            </a:r>
            <a:r>
              <a:rPr lang="en-US" sz="2000" dirty="0" smtClean="0">
                <a:solidFill>
                  <a:srgbClr val="FFFFFF"/>
                </a:solidFill>
                <a:hlinkClick r:id="rId2"/>
              </a:rPr>
              <a:t>Interest </a:t>
            </a:r>
            <a:r>
              <a:rPr lang="en-US" sz="2000" dirty="0">
                <a:solidFill>
                  <a:srgbClr val="FFFFFF"/>
                </a:solidFill>
              </a:rPr>
              <a:t>might be related to a specific research project. </a:t>
            </a:r>
          </a:p>
          <a:p>
            <a:pPr lvl="2" eaLnBrk="0" fontAlgn="base" hangingPunct="0">
              <a:spcBef>
                <a:spcPct val="0"/>
              </a:spcBef>
              <a:spcAft>
                <a:spcPct val="0"/>
              </a:spcAft>
              <a:buClr>
                <a:srgbClr val="FFC000"/>
              </a:buClr>
              <a:buSzPct val="90000"/>
            </a:pPr>
            <a:endParaRPr lang="en-US" sz="1200" dirty="0">
              <a:solidFill>
                <a:srgbClr val="FFFFFF"/>
              </a:solidFill>
            </a:endParaRPr>
          </a:p>
          <a:p>
            <a:pPr lvl="2" eaLnBrk="0" fontAlgn="base" hangingPunct="0">
              <a:spcBef>
                <a:spcPct val="0"/>
              </a:spcBef>
              <a:spcAft>
                <a:spcPct val="0"/>
              </a:spcAft>
              <a:buClr>
                <a:srgbClr val="FFC000"/>
              </a:buClr>
              <a:buSzPct val="90000"/>
              <a:buFont typeface="Wingdings" pitchFamily="2" charset="2"/>
              <a:buChar char="Ø"/>
            </a:pPr>
            <a:r>
              <a:rPr lang="en-US" dirty="0">
                <a:solidFill>
                  <a:srgbClr val="FFFFFF"/>
                </a:solidFill>
              </a:rPr>
              <a:t>All </a:t>
            </a:r>
            <a:r>
              <a:rPr lang="en-US" dirty="0">
                <a:solidFill>
                  <a:srgbClr val="FFFFFF"/>
                </a:solidFill>
                <a:hlinkClick r:id="rId2"/>
              </a:rPr>
              <a:t>Investigators</a:t>
            </a:r>
            <a:r>
              <a:rPr lang="en-US" dirty="0">
                <a:solidFill>
                  <a:srgbClr val="FFFFFF"/>
                </a:solidFill>
              </a:rPr>
              <a:t> </a:t>
            </a:r>
            <a:r>
              <a:rPr lang="en-US" dirty="0" smtClean="0">
                <a:solidFill>
                  <a:srgbClr val="FFFFFF"/>
                </a:solidFill>
              </a:rPr>
              <a:t>who have disclosed significant financial interests in the </a:t>
            </a:r>
            <a:r>
              <a:rPr lang="en-US" smtClean="0">
                <a:solidFill>
                  <a:srgbClr val="FFFFFF"/>
                </a:solidFill>
              </a:rPr>
              <a:t>past year must </a:t>
            </a:r>
            <a:r>
              <a:rPr lang="en-US" dirty="0">
                <a:solidFill>
                  <a:srgbClr val="FFFFFF"/>
                </a:solidFill>
              </a:rPr>
              <a:t>complete this form before a project can begin.  A summary report of </a:t>
            </a:r>
            <a:r>
              <a:rPr lang="en-US" dirty="0" smtClean="0">
                <a:solidFill>
                  <a:srgbClr val="FFFFFF"/>
                </a:solidFill>
              </a:rPr>
              <a:t>all of the Investigator’s </a:t>
            </a:r>
            <a:r>
              <a:rPr lang="en-US" dirty="0">
                <a:solidFill>
                  <a:srgbClr val="FFFFFF"/>
                </a:solidFill>
              </a:rPr>
              <a:t>forms must be submitted with a grant or contract to the Office of Sponsored Programs. </a:t>
            </a:r>
          </a:p>
          <a:p>
            <a:pPr lvl="2" eaLnBrk="0" fontAlgn="base" hangingPunct="0">
              <a:spcBef>
                <a:spcPct val="0"/>
              </a:spcBef>
              <a:spcAft>
                <a:spcPct val="0"/>
              </a:spcAft>
              <a:buClr>
                <a:srgbClr val="FFC000"/>
              </a:buClr>
              <a:buSzPct val="90000"/>
              <a:buFont typeface="Wingdings" pitchFamily="2" charset="2"/>
              <a:buChar char="Ø"/>
            </a:pPr>
            <a:endParaRPr lang="en-US" dirty="0">
              <a:solidFill>
                <a:srgbClr val="FFFFFF"/>
              </a:solidFill>
            </a:endParaRPr>
          </a:p>
          <a:p>
            <a:pPr lvl="2" eaLnBrk="0" fontAlgn="base" hangingPunct="0">
              <a:spcBef>
                <a:spcPct val="0"/>
              </a:spcBef>
              <a:spcAft>
                <a:spcPct val="0"/>
              </a:spcAft>
              <a:buClr>
                <a:srgbClr val="FFC000"/>
              </a:buClr>
              <a:buSzPct val="90000"/>
              <a:buFont typeface="Wingdings" pitchFamily="2" charset="2"/>
              <a:buChar char="Ø"/>
            </a:pPr>
            <a:r>
              <a:rPr lang="en-US" dirty="0">
                <a:solidFill>
                  <a:srgbClr val="FFFFFF"/>
                </a:solidFill>
              </a:rPr>
              <a:t>Significant Financial Interests held by the Investigator, as well as those held by his/her spouse/same-sex domestic partner </a:t>
            </a:r>
            <a:r>
              <a:rPr lang="en-US" i="1" dirty="0">
                <a:solidFill>
                  <a:srgbClr val="FFFFFF"/>
                </a:solidFill>
              </a:rPr>
              <a:t> </a:t>
            </a:r>
            <a:r>
              <a:rPr lang="en-US" dirty="0">
                <a:solidFill>
                  <a:srgbClr val="FFFFFF"/>
                </a:solidFill>
              </a:rPr>
              <a:t>or those held by dependent children must be reported if they are related to the Investigator’s Institutional Responsibilities.</a:t>
            </a:r>
          </a:p>
          <a:p>
            <a:pPr lvl="2" eaLnBrk="0" fontAlgn="base" hangingPunct="0">
              <a:spcBef>
                <a:spcPct val="0"/>
              </a:spcBef>
              <a:spcAft>
                <a:spcPct val="0"/>
              </a:spcAft>
              <a:buClr>
                <a:srgbClr val="FFC000"/>
              </a:buClr>
              <a:buSzPct val="90000"/>
            </a:pPr>
            <a:endParaRPr lang="en-US" dirty="0">
              <a:solidFill>
                <a:srgbClr val="FFFFFF"/>
              </a:solidFill>
            </a:endParaRPr>
          </a:p>
          <a:p>
            <a:pPr lvl="2" eaLnBrk="0" fontAlgn="base" hangingPunct="0">
              <a:spcBef>
                <a:spcPct val="0"/>
              </a:spcBef>
              <a:spcAft>
                <a:spcPct val="0"/>
              </a:spcAft>
              <a:buClr>
                <a:srgbClr val="FFC000"/>
              </a:buClr>
              <a:buSzPct val="90000"/>
              <a:buFont typeface="Wingdings" pitchFamily="2" charset="2"/>
              <a:buChar char="Ø"/>
            </a:pPr>
            <a:r>
              <a:rPr lang="en-US" dirty="0">
                <a:solidFill>
                  <a:srgbClr val="FFFFFF"/>
                </a:solidFill>
              </a:rPr>
              <a:t>The form that must be completed for projects funded by the US Public Health Service (PHS) is different than the </a:t>
            </a:r>
            <a:r>
              <a:rPr lang="en-US" dirty="0">
                <a:solidFill>
                  <a:srgbClr val="FFCC00"/>
                </a:solidFill>
              </a:rPr>
              <a:t>Investigator Financial Interest in Research </a:t>
            </a:r>
            <a:r>
              <a:rPr lang="en-US" dirty="0">
                <a:solidFill>
                  <a:srgbClr val="FFFFFF"/>
                </a:solidFill>
              </a:rPr>
              <a:t>Form </a:t>
            </a:r>
            <a:r>
              <a:rPr lang="en-US" dirty="0" smtClean="0">
                <a:solidFill>
                  <a:srgbClr val="FFFFFF"/>
                </a:solidFill>
              </a:rPr>
              <a:t>that Investigators </a:t>
            </a:r>
            <a:r>
              <a:rPr lang="en-US" dirty="0">
                <a:solidFill>
                  <a:srgbClr val="FFFFFF"/>
                </a:solidFill>
              </a:rPr>
              <a:t>complete for projects that do not receive PHS funds</a:t>
            </a:r>
            <a:r>
              <a:rPr lang="en-US" dirty="0" smtClean="0">
                <a:solidFill>
                  <a:srgbClr val="FFFFFF"/>
                </a:solidFill>
              </a:rPr>
              <a:t>.</a:t>
            </a:r>
          </a:p>
          <a:p>
            <a:pPr lvl="2" eaLnBrk="0" fontAlgn="base" hangingPunct="0">
              <a:spcBef>
                <a:spcPct val="0"/>
              </a:spcBef>
              <a:spcAft>
                <a:spcPct val="0"/>
              </a:spcAft>
              <a:buClr>
                <a:srgbClr val="FFC000"/>
              </a:buClr>
              <a:buSzPct val="90000"/>
              <a:buFont typeface="Wingdings" pitchFamily="2" charset="2"/>
              <a:buChar char="Ø"/>
            </a:pPr>
            <a:endParaRPr lang="en-US" dirty="0">
              <a:solidFill>
                <a:srgbClr val="FFFFFF"/>
              </a:solidFill>
            </a:endParaRPr>
          </a:p>
          <a:p>
            <a:pPr lvl="2" eaLnBrk="0" fontAlgn="base" hangingPunct="0">
              <a:spcBef>
                <a:spcPct val="0"/>
              </a:spcBef>
              <a:spcAft>
                <a:spcPct val="0"/>
              </a:spcAft>
              <a:buClr>
                <a:srgbClr val="FFC000"/>
              </a:buClr>
              <a:buSzPct val="90000"/>
              <a:buFont typeface="Wingdings" pitchFamily="2" charset="2"/>
              <a:buChar char="Ø"/>
            </a:pPr>
            <a:r>
              <a:rPr lang="en-US" dirty="0">
                <a:solidFill>
                  <a:srgbClr val="FFFFFF"/>
                </a:solidFill>
              </a:rPr>
              <a:t>A new form must be completed for each year of a project, continuing award or contract.</a:t>
            </a:r>
          </a:p>
          <a:p>
            <a:pPr lvl="2" eaLnBrk="0" fontAlgn="base" hangingPunct="0">
              <a:spcBef>
                <a:spcPct val="0"/>
              </a:spcBef>
              <a:spcAft>
                <a:spcPct val="0"/>
              </a:spcAft>
              <a:buClr>
                <a:srgbClr val="FFC000"/>
              </a:buClr>
              <a:buSzPct val="90000"/>
              <a:buFont typeface="Wingdings" pitchFamily="2" charset="2"/>
              <a:buChar char="Ø"/>
            </a:pPr>
            <a:endParaRPr lang="en-US" sz="1600" dirty="0">
              <a:solidFill>
                <a:srgbClr val="FFFFFF"/>
              </a:solidFill>
            </a:endParaRPr>
          </a:p>
          <a:p>
            <a:pPr lvl="2" eaLnBrk="0" fontAlgn="base" hangingPunct="0">
              <a:spcBef>
                <a:spcPct val="0"/>
              </a:spcBef>
              <a:spcAft>
                <a:spcPct val="0"/>
              </a:spcAft>
              <a:buClr>
                <a:srgbClr val="FFC000"/>
              </a:buClr>
              <a:buSzPct val="90000"/>
            </a:pPr>
            <a:r>
              <a:rPr lang="en-US" sz="1600" dirty="0">
                <a:solidFill>
                  <a:srgbClr val="FFFFFF"/>
                </a:solidFill>
              </a:rPr>
              <a:t>		</a:t>
            </a:r>
            <a:endParaRPr lang="en-US" sz="1600" dirty="0">
              <a:solidFill>
                <a:srgbClr val="FFFFFF"/>
              </a:solidFill>
              <a:latin typeface="Times New Roman" pitchFamily="18" charset="0"/>
            </a:endParaRPr>
          </a:p>
        </p:txBody>
      </p:sp>
      <p:sp>
        <p:nvSpPr>
          <p:cNvPr id="2" name="Slide Number Placeholder 1"/>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2</a:t>
            </a:fld>
            <a:endParaRPr lang="en-US" dirty="0">
              <a:solidFill>
                <a:srgbClr val="FFFFFF"/>
              </a:solidFill>
            </a:endParaRPr>
          </a:p>
        </p:txBody>
      </p:sp>
    </p:spTree>
    <p:extLst>
      <p:ext uri="{BB962C8B-B14F-4D97-AF65-F5344CB8AC3E}">
        <p14:creationId xmlns:p14="http://schemas.microsoft.com/office/powerpoint/2010/main" val="353278667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31800" y="404813"/>
            <a:ext cx="8102600" cy="995362"/>
          </a:xfrm>
        </p:spPr>
        <p:txBody>
          <a:bodyPr/>
          <a:lstStyle/>
          <a:p>
            <a:pPr algn="ctr">
              <a:defRPr/>
            </a:pPr>
            <a:r>
              <a:rPr lang="en-US" sz="3600" b="0" dirty="0" smtClean="0">
                <a:solidFill>
                  <a:srgbClr val="FFCC00"/>
                </a:solidFill>
              </a:rPr>
              <a:t>Instructions</a:t>
            </a:r>
            <a:r>
              <a:rPr lang="en-US" dirty="0"/>
              <a:t/>
            </a:r>
            <a:br>
              <a:rPr lang="en-US" dirty="0"/>
            </a:br>
            <a:endParaRPr lang="en-US" dirty="0"/>
          </a:p>
        </p:txBody>
      </p:sp>
      <p:pic>
        <p:nvPicPr>
          <p:cNvPr id="38915"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30463" y="1484313"/>
            <a:ext cx="6146800" cy="4276725"/>
          </a:xfrm>
        </p:spPr>
      </p:pic>
      <p:sp>
        <p:nvSpPr>
          <p:cNvPr id="7" name="Text Placeholder 6"/>
          <p:cNvSpPr>
            <a:spLocks noGrp="1"/>
          </p:cNvSpPr>
          <p:nvPr>
            <p:ph type="body" sz="half" idx="2"/>
          </p:nvPr>
        </p:nvSpPr>
        <p:spPr>
          <a:xfrm>
            <a:off x="395289" y="1484313"/>
            <a:ext cx="1814512" cy="4573587"/>
          </a:xfrm>
        </p:spPr>
        <p:txBody>
          <a:bodyPr/>
          <a:lstStyle/>
          <a:p>
            <a:pPr eaLnBrk="1" hangingPunct="1">
              <a:spcBef>
                <a:spcPts val="600"/>
              </a:spcBef>
              <a:spcAft>
                <a:spcPts val="0"/>
              </a:spcAft>
              <a:buClr>
                <a:srgbClr val="86D1EC"/>
              </a:buClr>
              <a:defRPr/>
            </a:pPr>
            <a:r>
              <a:rPr lang="en-US" sz="2000" dirty="0" smtClean="0">
                <a:solidFill>
                  <a:srgbClr val="FFFFFF"/>
                </a:solidFill>
              </a:rPr>
              <a:t>1. Select one of two links  on your </a:t>
            </a:r>
            <a:r>
              <a:rPr lang="en-US" sz="2000" dirty="0" err="1" smtClean="0">
                <a:solidFill>
                  <a:srgbClr val="FFFFFF"/>
                </a:solidFill>
              </a:rPr>
              <a:t>eCOI</a:t>
            </a:r>
            <a:r>
              <a:rPr lang="en-US" sz="2000" dirty="0" smtClean="0">
                <a:solidFill>
                  <a:srgbClr val="FFFFFF"/>
                </a:solidFill>
              </a:rPr>
              <a:t> homepage to access the </a:t>
            </a:r>
            <a:r>
              <a:rPr lang="en-US" sz="2000" dirty="0" smtClean="0">
                <a:solidFill>
                  <a:srgbClr val="FFCC00"/>
                </a:solidFill>
              </a:rPr>
              <a:t>Investigator Financial Interest in Research Report</a:t>
            </a:r>
            <a:r>
              <a:rPr lang="en-US" sz="2000" dirty="0" smtClean="0">
                <a:solidFill>
                  <a:srgbClr val="FFFFFF"/>
                </a:solidFill>
              </a:rPr>
              <a:t>.</a:t>
            </a:r>
            <a:endParaRPr lang="en-US" sz="2000" dirty="0"/>
          </a:p>
        </p:txBody>
      </p:sp>
      <p:sp>
        <p:nvSpPr>
          <p:cNvPr id="38917" name="Left Arrow 8"/>
          <p:cNvSpPr>
            <a:spLocks noChangeArrowheads="1"/>
          </p:cNvSpPr>
          <p:nvPr/>
        </p:nvSpPr>
        <p:spPr bwMode="auto">
          <a:xfrm>
            <a:off x="7056438" y="2457450"/>
            <a:ext cx="611187" cy="179388"/>
          </a:xfrm>
          <a:prstGeom prst="leftArrow">
            <a:avLst>
              <a:gd name="adj1" fmla="val 50000"/>
              <a:gd name="adj2" fmla="val 50097"/>
            </a:avLst>
          </a:prstGeom>
          <a:solidFill>
            <a:srgbClr val="FF0000"/>
          </a:solidFill>
          <a:ln w="12700" algn="ctr">
            <a:solidFill>
              <a:schemeClr val="bg1">
                <a:lumMod val="50000"/>
              </a:schemeClr>
            </a:solidFill>
            <a:round/>
            <a:headEnd type="none" w="sm" len="sm"/>
            <a:tailEnd type="none" w="sm" len="sm"/>
          </a:ln>
        </p:spPr>
        <p:txBody>
          <a:bodyPr/>
          <a:lstStyle/>
          <a:p>
            <a:pPr eaLnBrk="0" fontAlgn="base" hangingPunct="0">
              <a:spcBef>
                <a:spcPct val="0"/>
              </a:spcBef>
              <a:spcAft>
                <a:spcPct val="0"/>
              </a:spcAft>
            </a:pPr>
            <a:endParaRPr lang="en-US">
              <a:solidFill>
                <a:srgbClr val="FFFFFF"/>
              </a:solidFill>
            </a:endParaRPr>
          </a:p>
        </p:txBody>
      </p:sp>
      <p:sp>
        <p:nvSpPr>
          <p:cNvPr id="38918" name="Left Arrow 9"/>
          <p:cNvSpPr>
            <a:spLocks noChangeArrowheads="1"/>
          </p:cNvSpPr>
          <p:nvPr/>
        </p:nvSpPr>
        <p:spPr bwMode="auto">
          <a:xfrm>
            <a:off x="8280400" y="4976813"/>
            <a:ext cx="576263" cy="180975"/>
          </a:xfrm>
          <a:prstGeom prst="leftArrow">
            <a:avLst>
              <a:gd name="adj1" fmla="val 50000"/>
              <a:gd name="adj2" fmla="val 49753"/>
            </a:avLst>
          </a:prstGeom>
          <a:solidFill>
            <a:srgbClr val="FF0000"/>
          </a:solidFill>
          <a:ln w="12700" algn="ctr">
            <a:solidFill>
              <a:schemeClr val="bg1">
                <a:lumMod val="50000"/>
              </a:schemeClr>
            </a:solidFill>
            <a:round/>
            <a:headEnd type="none" w="sm" len="sm"/>
            <a:tailEnd type="none" w="sm" len="sm"/>
          </a:ln>
        </p:spPr>
        <p:txBody>
          <a:bodyPr/>
          <a:lstStyle/>
          <a:p>
            <a:pPr eaLnBrk="0" fontAlgn="base" hangingPunct="0">
              <a:spcBef>
                <a:spcPct val="0"/>
              </a:spcBef>
              <a:spcAft>
                <a:spcPct val="0"/>
              </a:spcAft>
            </a:pPr>
            <a:endParaRPr lang="en-US">
              <a:solidFill>
                <a:srgbClr val="FFFFFF"/>
              </a:solidFill>
            </a:endParaRPr>
          </a:p>
        </p:txBody>
      </p:sp>
      <p:sp>
        <p:nvSpPr>
          <p:cNvPr id="2" name="Slide Number Placeholder 1"/>
          <p:cNvSpPr>
            <a:spLocks noGrp="1"/>
          </p:cNvSpPr>
          <p:nvPr>
            <p:ph type="sldNum" sz="quarter" idx="12"/>
          </p:nvPr>
        </p:nvSpPr>
        <p:spPr/>
        <p:txBody>
          <a:bodyPr/>
          <a:lstStyle/>
          <a:p>
            <a:pPr>
              <a:defRPr/>
            </a:pPr>
            <a:fld id="{B48C7BF3-54A6-4E48-A2B1-475B0056858B}" type="slidenum">
              <a:rPr lang="en-US" smtClean="0">
                <a:solidFill>
                  <a:srgbClr val="FFFFFF"/>
                </a:solidFill>
              </a:rPr>
              <a:pPr>
                <a:defRPr/>
              </a:pPr>
              <a:t>3</a:t>
            </a:fld>
            <a:endParaRPr lang="en-US" dirty="0">
              <a:solidFill>
                <a:srgbClr val="FFFFFF"/>
              </a:solidFill>
            </a:endParaRPr>
          </a:p>
        </p:txBody>
      </p:sp>
    </p:spTree>
    <p:extLst>
      <p:ext uri="{BB962C8B-B14F-4D97-AF65-F5344CB8AC3E}">
        <p14:creationId xmlns:p14="http://schemas.microsoft.com/office/powerpoint/2010/main" val="214487845"/>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57200" y="381000"/>
            <a:ext cx="7772400" cy="1476375"/>
          </a:xfrm>
        </p:spPr>
        <p:txBody>
          <a:bodyPr/>
          <a:lstStyle/>
          <a:p>
            <a:pPr marL="0" indent="0" eaLnBrk="1" hangingPunct="1">
              <a:lnSpc>
                <a:spcPct val="90000"/>
              </a:lnSpc>
              <a:buFont typeface="Wingdings" pitchFamily="2" charset="2"/>
              <a:buNone/>
              <a:defRPr/>
            </a:pPr>
            <a:r>
              <a:rPr lang="en-US" sz="2000" dirty="0" smtClean="0">
                <a:effectLst>
                  <a:outerShdw blurRad="38100" dist="38100" dir="2700000" algn="tl">
                    <a:srgbClr val="000000">
                      <a:alpha val="43137"/>
                    </a:srgbClr>
                  </a:outerShdw>
                </a:effectLst>
              </a:rPr>
              <a:t> 2 a. At the top of the non-PHS </a:t>
            </a:r>
            <a:r>
              <a:rPr lang="en-US" sz="2000" dirty="0" smtClean="0">
                <a:solidFill>
                  <a:srgbClr val="FFCC00"/>
                </a:solidFill>
                <a:effectLst>
                  <a:outerShdw blurRad="38100" dist="38100" dir="2700000" algn="tl">
                    <a:srgbClr val="000000">
                      <a:alpha val="43137"/>
                    </a:srgbClr>
                  </a:outerShdw>
                </a:effectLst>
              </a:rPr>
              <a:t>Investigator Financial Interest in Research Report</a:t>
            </a:r>
            <a:r>
              <a:rPr lang="en-US" sz="2000" dirty="0" smtClean="0">
                <a:effectLst>
                  <a:outerShdw blurRad="38100" dist="38100" dir="2700000" algn="tl">
                    <a:srgbClr val="000000">
                      <a:alpha val="43137"/>
                    </a:srgbClr>
                  </a:outerShdw>
                </a:effectLst>
              </a:rPr>
              <a:t>, you will see all of  the external activities that you have reported. </a:t>
            </a:r>
            <a:r>
              <a:rPr lang="en-US" sz="2000" dirty="0">
                <a:effectLst>
                  <a:outerShdw blurRad="38100" dist="38100" dir="2700000" algn="tl">
                    <a:srgbClr val="000000">
                      <a:alpha val="43137"/>
                    </a:srgbClr>
                  </a:outerShdw>
                </a:effectLst>
              </a:rPr>
              <a:t>If you have no external activities, none will be listed. </a:t>
            </a:r>
            <a:endParaRPr lang="en-US" sz="2000" dirty="0" smtClean="0">
              <a:effectLst>
                <a:outerShdw blurRad="38100" dist="38100" dir="2700000" algn="tl">
                  <a:srgbClr val="000000">
                    <a:alpha val="43137"/>
                  </a:srgbClr>
                </a:outerShdw>
              </a:effectLst>
            </a:endParaRPr>
          </a:p>
          <a:p>
            <a:pPr marL="0" indent="0" eaLnBrk="1" hangingPunct="1">
              <a:lnSpc>
                <a:spcPct val="90000"/>
              </a:lnSpc>
              <a:buFont typeface="Wingdings" pitchFamily="2" charset="2"/>
              <a:buNone/>
              <a:defRPr/>
            </a:pPr>
            <a:r>
              <a:rPr lang="en-US" sz="2000" dirty="0" smtClean="0">
                <a:effectLst>
                  <a:outerShdw blurRad="38100" dist="38100" dir="2700000" algn="tl">
                    <a:srgbClr val="000000">
                      <a:alpha val="43137"/>
                    </a:srgbClr>
                  </a:outerShdw>
                </a:effectLst>
              </a:rPr>
              <a:t>Using the “Amend” button, </a:t>
            </a:r>
            <a:r>
              <a:rPr lang="en-US" sz="2000" dirty="0">
                <a:effectLst>
                  <a:outerShdw blurRad="38100" dist="38100" dir="2700000" algn="tl">
                    <a:srgbClr val="000000">
                      <a:alpha val="43137"/>
                    </a:srgbClr>
                  </a:outerShdw>
                </a:effectLst>
              </a:rPr>
              <a:t>y</a:t>
            </a:r>
            <a:r>
              <a:rPr lang="en-US" sz="2000" dirty="0" smtClean="0">
                <a:effectLst>
                  <a:outerShdw blurRad="38100" dist="38100" dir="2700000" algn="tl">
                    <a:srgbClr val="000000">
                      <a:alpha val="43137"/>
                    </a:srgbClr>
                  </a:outerShdw>
                </a:effectLst>
              </a:rPr>
              <a:t>ou must update the information as necessary. </a:t>
            </a:r>
          </a:p>
          <a:p>
            <a:pPr eaLnBrk="1" hangingPunct="1">
              <a:lnSpc>
                <a:spcPct val="90000"/>
              </a:lnSpc>
              <a:defRPr/>
            </a:pPr>
            <a:endParaRPr lang="en-US" sz="2000" dirty="0" smtClean="0"/>
          </a:p>
        </p:txBody>
      </p:sp>
      <p:sp>
        <p:nvSpPr>
          <p:cNvPr id="2" name="Slide Number Placeholder 1"/>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4</a:t>
            </a:fld>
            <a:endParaRPr lang="en-US" dirty="0">
              <a:solidFill>
                <a:srgbClr val="FFFFFF"/>
              </a:solidFill>
            </a:endParaRPr>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905000"/>
            <a:ext cx="6858000" cy="4693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0" y="5334000"/>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7380462"/>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half" idx="2"/>
          </p:nvPr>
        </p:nvSpPr>
        <p:spPr>
          <a:xfrm>
            <a:off x="467544" y="260648"/>
            <a:ext cx="8136904" cy="1568151"/>
          </a:xfrm>
        </p:spPr>
        <p:txBody>
          <a:bodyPr/>
          <a:lstStyle/>
          <a:p>
            <a:r>
              <a:rPr lang="en-US" sz="2000" dirty="0" smtClean="0"/>
              <a:t>2 b. The PHS </a:t>
            </a:r>
            <a:r>
              <a:rPr lang="en-US" sz="2000" dirty="0" smtClean="0">
                <a:solidFill>
                  <a:srgbClr val="FFCC00"/>
                </a:solidFill>
                <a:effectLst/>
              </a:rPr>
              <a:t>Investigator Financial Interest in Research Repor</a:t>
            </a:r>
            <a:r>
              <a:rPr lang="en-US" sz="2000" dirty="0" smtClean="0">
                <a:solidFill>
                  <a:srgbClr val="FFCC00"/>
                </a:solidFill>
              </a:rPr>
              <a:t>t </a:t>
            </a:r>
            <a:r>
              <a:rPr lang="en-US" sz="2000" dirty="0" smtClean="0"/>
              <a:t>has all of the different categories of financial interests that must be reported to comply Emory Policies.  You should update and amend this information as needed.  Any new Significant Financial Interest must be reported within 30 days of when you become aware of it.</a:t>
            </a:r>
            <a:endParaRPr lang="en-US" sz="2000" dirty="0"/>
          </a:p>
        </p:txBody>
      </p:sp>
      <p:pic>
        <p:nvPicPr>
          <p:cNvPr id="655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895952"/>
            <a:ext cx="5508611" cy="46634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pic>
      <p:sp>
        <p:nvSpPr>
          <p:cNvPr id="2" name="Slide Number Placeholder 1"/>
          <p:cNvSpPr>
            <a:spLocks noGrp="1"/>
          </p:cNvSpPr>
          <p:nvPr>
            <p:ph type="sldNum" sz="quarter" idx="12"/>
          </p:nvPr>
        </p:nvSpPr>
        <p:spPr/>
        <p:txBody>
          <a:bodyPr/>
          <a:lstStyle/>
          <a:p>
            <a:pPr>
              <a:defRPr/>
            </a:pPr>
            <a:fld id="{B48C7BF3-54A6-4E48-A2B1-475B0056858B}" type="slidenum">
              <a:rPr lang="en-US" smtClean="0">
                <a:solidFill>
                  <a:srgbClr val="FFFFFF"/>
                </a:solidFill>
              </a:rPr>
              <a:pPr>
                <a:defRPr/>
              </a:pPr>
              <a:t>5</a:t>
            </a:fld>
            <a:endParaRPr lang="en-US" dirty="0">
              <a:solidFill>
                <a:srgbClr val="FFFFFF"/>
              </a:solidFill>
            </a:endParaRPr>
          </a:p>
        </p:txBody>
      </p:sp>
    </p:spTree>
    <p:extLst>
      <p:ext uri="{BB962C8B-B14F-4D97-AF65-F5344CB8AC3E}">
        <p14:creationId xmlns:p14="http://schemas.microsoft.com/office/powerpoint/2010/main" val="940530413"/>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762000" y="381000"/>
            <a:ext cx="7523162" cy="5473700"/>
          </a:xfrm>
        </p:spPr>
        <p:txBody>
          <a:bodyPr/>
          <a:lstStyle/>
          <a:p>
            <a:pPr marL="0" indent="0" eaLnBrk="1" hangingPunct="1">
              <a:buClr>
                <a:srgbClr val="FFC000"/>
              </a:buClr>
              <a:buNone/>
              <a:tabLst>
                <a:tab pos="971550" algn="l"/>
              </a:tabLst>
              <a:defRPr/>
            </a:pPr>
            <a:r>
              <a:rPr lang="en-US" sz="2000" dirty="0">
                <a:effectLst>
                  <a:outerShdw blurRad="38100" dist="38100" dir="2700000" algn="tl">
                    <a:srgbClr val="000000">
                      <a:alpha val="43137"/>
                    </a:srgbClr>
                  </a:outerShdw>
                </a:effectLst>
              </a:rPr>
              <a:t>3</a:t>
            </a:r>
            <a:r>
              <a:rPr lang="en-US" sz="2000" dirty="0" smtClean="0">
                <a:effectLst>
                  <a:outerShdw blurRad="38100" dist="38100" dir="2700000" algn="tl">
                    <a:srgbClr val="000000">
                      <a:alpha val="43137"/>
                    </a:srgbClr>
                  </a:outerShdw>
                </a:effectLst>
              </a:rPr>
              <a:t>. Once directed to the appropriate page on the </a:t>
            </a:r>
            <a:r>
              <a:rPr lang="en-US" sz="2000" dirty="0">
                <a:solidFill>
                  <a:srgbClr val="FFCC00"/>
                </a:solidFill>
                <a:effectLst>
                  <a:outerShdw blurRad="38100" dist="38100" dir="2700000" algn="tl">
                    <a:srgbClr val="000000">
                      <a:alpha val="43137"/>
                    </a:srgbClr>
                  </a:outerShdw>
                </a:effectLst>
              </a:rPr>
              <a:t>Investigator Financial Interest in Research </a:t>
            </a:r>
            <a:r>
              <a:rPr lang="en-US" sz="2000" dirty="0" smtClean="0">
                <a:solidFill>
                  <a:srgbClr val="FFCC00"/>
                </a:solidFill>
                <a:effectLst>
                  <a:outerShdw blurRad="38100" dist="38100" dir="2700000" algn="tl">
                    <a:srgbClr val="000000">
                      <a:alpha val="43137"/>
                    </a:srgbClr>
                  </a:outerShdw>
                </a:effectLst>
              </a:rPr>
              <a:t>Report</a:t>
            </a:r>
            <a:r>
              <a:rPr lang="en-US" sz="2000" dirty="0" smtClean="0">
                <a:solidFill>
                  <a:schemeClr val="tx2"/>
                </a:solidFill>
                <a:effectLst>
                  <a:outerShdw blurRad="38100" dist="38100" dir="2700000" algn="tl">
                    <a:srgbClr val="000000">
                      <a:alpha val="43137"/>
                    </a:srgbClr>
                  </a:outerShdw>
                </a:effectLst>
              </a:rPr>
              <a:t>,</a:t>
            </a:r>
            <a:r>
              <a:rPr lang="en-US" sz="2000" dirty="0" smtClean="0">
                <a:effectLst>
                  <a:outerShdw blurRad="38100" dist="38100" dir="2700000" algn="tl">
                    <a:srgbClr val="000000">
                      <a:alpha val="43137"/>
                    </a:srgbClr>
                  </a:outerShdw>
                </a:effectLst>
              </a:rPr>
              <a:t> you </a:t>
            </a:r>
            <a:r>
              <a:rPr lang="en-US" sz="2000" dirty="0">
                <a:effectLst>
                  <a:outerShdw blurRad="38100" dist="38100" dir="2700000" algn="tl">
                    <a:srgbClr val="000000">
                      <a:alpha val="43137"/>
                    </a:srgbClr>
                  </a:outerShdw>
                </a:effectLst>
              </a:rPr>
              <a:t>must answer every </a:t>
            </a:r>
            <a:r>
              <a:rPr lang="en-US" sz="2000" dirty="0" smtClean="0">
                <a:effectLst>
                  <a:outerShdw blurRad="38100" dist="38100" dir="2700000" algn="tl">
                    <a:srgbClr val="000000">
                      <a:alpha val="43137"/>
                    </a:srgbClr>
                  </a:outerShdw>
                </a:effectLst>
              </a:rPr>
              <a:t>question. </a:t>
            </a:r>
          </a:p>
          <a:p>
            <a:pPr marL="0" indent="0" eaLnBrk="1" hangingPunct="1">
              <a:buClr>
                <a:srgbClr val="FFC000"/>
              </a:buClr>
              <a:buNone/>
              <a:tabLst>
                <a:tab pos="971550" algn="l"/>
              </a:tabLst>
              <a:defRPr/>
            </a:pPr>
            <a:endParaRPr lang="en-US" sz="1800" dirty="0">
              <a:effectLst>
                <a:outerShdw blurRad="38100" dist="38100" dir="2700000" algn="tl">
                  <a:srgbClr val="000000">
                    <a:alpha val="43137"/>
                  </a:srgbClr>
                </a:outerShdw>
              </a:effectLst>
            </a:endParaRPr>
          </a:p>
          <a:p>
            <a:pPr marL="0" indent="0" eaLnBrk="1" hangingPunct="1">
              <a:buClr>
                <a:srgbClr val="FFC000"/>
              </a:buClr>
              <a:buNone/>
              <a:defRPr/>
            </a:pPr>
            <a:r>
              <a:rPr lang="en-US" sz="2000" dirty="0">
                <a:effectLst>
                  <a:outerShdw blurRad="38100" dist="38100" dir="2700000" algn="tl">
                    <a:srgbClr val="000000">
                      <a:alpha val="43137"/>
                    </a:srgbClr>
                  </a:outerShdw>
                </a:effectLst>
              </a:rPr>
              <a:t>4</a:t>
            </a:r>
            <a:r>
              <a:rPr lang="en-US" sz="2000" dirty="0" smtClean="0">
                <a:effectLst>
                  <a:outerShdw blurRad="38100" dist="38100" dir="2700000" algn="tl">
                    <a:srgbClr val="000000">
                      <a:alpha val="43137"/>
                    </a:srgbClr>
                  </a:outerShdw>
                </a:effectLst>
              </a:rPr>
              <a:t>. If you answer </a:t>
            </a:r>
            <a:r>
              <a:rPr lang="en-US" sz="2000" dirty="0" smtClean="0">
                <a:solidFill>
                  <a:srgbClr val="FFCC00"/>
                </a:solidFill>
                <a:effectLst>
                  <a:outerShdw blurRad="38100" dist="38100" dir="2700000" algn="tl">
                    <a:srgbClr val="000000">
                      <a:alpha val="43137"/>
                    </a:srgbClr>
                  </a:outerShdw>
                </a:effectLst>
              </a:rPr>
              <a:t>“Yes”</a:t>
            </a:r>
            <a:r>
              <a:rPr lang="en-US" sz="2000" dirty="0" smtClean="0">
                <a:effectLst>
                  <a:outerShdw blurRad="38100" dist="38100" dir="2700000" algn="tl">
                    <a:srgbClr val="000000">
                      <a:alpha val="43137"/>
                    </a:srgbClr>
                  </a:outerShdw>
                </a:effectLst>
              </a:rPr>
              <a:t> to any of the questions, the form will ask you a few additional questions to better understand the relationship. You will be asked to identify whether you are the person with the </a:t>
            </a:r>
            <a:r>
              <a:rPr lang="en-US" sz="2000" dirty="0">
                <a:effectLst>
                  <a:outerShdw blurRad="38100" dist="38100" dir="2700000" algn="tl">
                    <a:srgbClr val="000000">
                      <a:alpha val="43137"/>
                    </a:srgbClr>
                  </a:outerShdw>
                </a:effectLst>
              </a:rPr>
              <a:t>financial relationship </a:t>
            </a:r>
            <a:r>
              <a:rPr lang="en-US" sz="2000" dirty="0" smtClean="0">
                <a:effectLst>
                  <a:outerShdw blurRad="38100" dist="38100" dir="2700000" algn="tl">
                    <a:srgbClr val="000000">
                      <a:alpha val="43137"/>
                    </a:srgbClr>
                  </a:outerShdw>
                </a:effectLst>
              </a:rPr>
              <a:t>or to identify the family member who does and then to provide a short description of the relationship. </a:t>
            </a:r>
          </a:p>
          <a:p>
            <a:pPr marL="0" indent="0" eaLnBrk="1" hangingPunct="1">
              <a:buClr>
                <a:srgbClr val="FFC000"/>
              </a:buClr>
              <a:buNone/>
              <a:defRPr/>
            </a:pPr>
            <a:endParaRPr lang="en-US" sz="2000" dirty="0">
              <a:effectLst>
                <a:outerShdw blurRad="38100" dist="38100" dir="2700000" algn="tl">
                  <a:srgbClr val="000000">
                    <a:alpha val="43137"/>
                  </a:srgbClr>
                </a:outerShdw>
              </a:effectLst>
            </a:endParaRPr>
          </a:p>
          <a:p>
            <a:pPr marL="0" indent="0" eaLnBrk="1" hangingPunct="1">
              <a:buClr>
                <a:srgbClr val="FFC000"/>
              </a:buClr>
              <a:buNone/>
              <a:defRPr/>
            </a:pPr>
            <a:r>
              <a:rPr lang="en-US" sz="2000" dirty="0" smtClean="0">
                <a:effectLst>
                  <a:outerShdw blurRad="38100" dist="38100" dir="2700000" algn="tl">
                    <a:srgbClr val="000000">
                      <a:alpha val="43137"/>
                    </a:srgbClr>
                  </a:outerShdw>
                </a:effectLst>
              </a:rPr>
              <a:t>5</a:t>
            </a:r>
            <a:r>
              <a:rPr lang="en-US" sz="2000" dirty="0">
                <a:effectLst>
                  <a:outerShdw blurRad="38100" dist="38100" dir="2700000" algn="tl">
                    <a:srgbClr val="000000">
                      <a:alpha val="43137"/>
                    </a:srgbClr>
                  </a:outerShdw>
                </a:effectLst>
              </a:rPr>
              <a:t>. Once you have </a:t>
            </a:r>
            <a:r>
              <a:rPr lang="en-US" sz="2000" dirty="0" smtClean="0">
                <a:effectLst>
                  <a:outerShdw blurRad="38100" dist="38100" dir="2700000" algn="tl">
                    <a:srgbClr val="000000">
                      <a:alpha val="43137"/>
                    </a:srgbClr>
                  </a:outerShdw>
                </a:effectLst>
              </a:rPr>
              <a:t>completed the form, </a:t>
            </a:r>
            <a:r>
              <a:rPr lang="en-US" sz="2000" dirty="0">
                <a:effectLst>
                  <a:outerShdw blurRad="38100" dist="38100" dir="2700000" algn="tl">
                    <a:srgbClr val="000000">
                      <a:alpha val="43137"/>
                    </a:srgbClr>
                  </a:outerShdw>
                </a:effectLst>
              </a:rPr>
              <a:t>type your name in the certification box and click “certify” at the bottom of the page. </a:t>
            </a:r>
          </a:p>
          <a:p>
            <a:pPr marL="0" indent="0" eaLnBrk="1" hangingPunct="1">
              <a:buClr>
                <a:srgbClr val="FFC000"/>
              </a:buClr>
              <a:buNone/>
              <a:defRPr/>
            </a:pPr>
            <a:endParaRPr lang="en-US" sz="2000" dirty="0">
              <a:effectLst>
                <a:outerShdw blurRad="38100" dist="38100" dir="2700000" algn="tl">
                  <a:srgbClr val="000000">
                    <a:alpha val="43137"/>
                  </a:srgbClr>
                </a:outerShdw>
              </a:effectLst>
            </a:endParaRPr>
          </a:p>
          <a:p>
            <a:pPr marL="0" indent="0" eaLnBrk="1" hangingPunct="1">
              <a:buClr>
                <a:srgbClr val="FFC000"/>
              </a:buClr>
              <a:buNone/>
              <a:defRPr/>
            </a:pPr>
            <a:r>
              <a:rPr lang="en-US" sz="2000" dirty="0">
                <a:effectLst>
                  <a:outerShdw blurRad="38100" dist="38100" dir="2700000" algn="tl">
                    <a:srgbClr val="000000">
                      <a:alpha val="43137"/>
                    </a:srgbClr>
                  </a:outerShdw>
                </a:effectLst>
              </a:rPr>
              <a:t>6</a:t>
            </a:r>
            <a:r>
              <a:rPr lang="en-US" sz="2000" dirty="0" smtClean="0">
                <a:effectLst>
                  <a:outerShdw blurRad="38100" dist="38100" dir="2700000" algn="tl">
                    <a:srgbClr val="000000">
                      <a:alpha val="43137"/>
                    </a:srgbClr>
                  </a:outerShdw>
                </a:effectLst>
              </a:rPr>
              <a:t>. You must complete any External Activity Reports that are added to your </a:t>
            </a:r>
            <a:r>
              <a:rPr lang="en-US" sz="2000" dirty="0" smtClean="0">
                <a:solidFill>
                  <a:srgbClr val="FFCC00"/>
                </a:solidFill>
                <a:effectLst>
                  <a:outerShdw blurRad="38100" dist="38100" dir="2700000" algn="tl">
                    <a:srgbClr val="000000">
                      <a:alpha val="43137"/>
                    </a:srgbClr>
                  </a:outerShdw>
                </a:effectLst>
              </a:rPr>
              <a:t>Investigator Financial Interest in Research Report</a:t>
            </a:r>
            <a:r>
              <a:rPr lang="en-US" sz="2000" dirty="0" smtClean="0">
                <a:effectLst>
                  <a:outerShdw blurRad="38100" dist="38100" dir="2700000" algn="tl">
                    <a:srgbClr val="000000">
                      <a:alpha val="43137"/>
                    </a:srgbClr>
                  </a:outerShdw>
                </a:effectLst>
              </a:rPr>
              <a:t>. You will be sent an e-mail reminder and a new notification will appear on your eCOI homepage. </a:t>
            </a:r>
          </a:p>
          <a:p>
            <a:pPr marL="457200" indent="-457200" eaLnBrk="1" hangingPunct="1">
              <a:lnSpc>
                <a:spcPct val="70000"/>
              </a:lnSpc>
              <a:buFont typeface="+mj-lt"/>
              <a:buAutoNum type="arabicPeriod"/>
              <a:defRPr/>
            </a:pPr>
            <a:endParaRPr lang="en-US" sz="2000" dirty="0" smtClean="0"/>
          </a:p>
        </p:txBody>
      </p:sp>
      <p:sp>
        <p:nvSpPr>
          <p:cNvPr id="2" name="Slide Number Placeholder 1"/>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6</a:t>
            </a:fld>
            <a:endParaRPr lang="en-US" dirty="0">
              <a:solidFill>
                <a:srgbClr val="FFFFFF"/>
              </a:solidFill>
            </a:endParaRPr>
          </a:p>
        </p:txBody>
      </p:sp>
    </p:spTree>
    <p:extLst>
      <p:ext uri="{BB962C8B-B14F-4D97-AF65-F5344CB8AC3E}">
        <p14:creationId xmlns:p14="http://schemas.microsoft.com/office/powerpoint/2010/main" val="2216849169"/>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152400"/>
            <a:ext cx="8229600" cy="811213"/>
          </a:xfrm>
        </p:spPr>
        <p:txBody>
          <a:bodyPr/>
          <a:lstStyle/>
          <a:p>
            <a:pPr eaLnBrk="1" hangingPunct="1">
              <a:defRPr/>
            </a:pPr>
            <a:r>
              <a:rPr lang="en-US" sz="4000" dirty="0" smtClean="0">
                <a:solidFill>
                  <a:srgbClr val="FFCC00"/>
                </a:solidFill>
              </a:rPr>
              <a:t>Need Additional Help?</a:t>
            </a:r>
          </a:p>
        </p:txBody>
      </p:sp>
      <p:sp>
        <p:nvSpPr>
          <p:cNvPr id="35843" name="Rectangle 3"/>
          <p:cNvSpPr>
            <a:spLocks noGrp="1" noChangeArrowheads="1"/>
          </p:cNvSpPr>
          <p:nvPr>
            <p:ph type="body" sz="half" idx="1"/>
          </p:nvPr>
        </p:nvSpPr>
        <p:spPr>
          <a:xfrm>
            <a:off x="395288" y="1052513"/>
            <a:ext cx="8569325" cy="5424487"/>
          </a:xfrm>
        </p:spPr>
        <p:txBody>
          <a:bodyPr/>
          <a:lstStyle/>
          <a:p>
            <a:pPr eaLnBrk="1" hangingPunct="1">
              <a:lnSpc>
                <a:spcPct val="70000"/>
              </a:lnSpc>
              <a:buFont typeface="Wingdings" pitchFamily="2" charset="2"/>
              <a:buNone/>
              <a:defRPr/>
            </a:pPr>
            <a:endParaRPr lang="en-US" sz="1400" b="1" dirty="0" smtClean="0"/>
          </a:p>
          <a:p>
            <a:pPr eaLnBrk="1" hangingPunct="1">
              <a:lnSpc>
                <a:spcPct val="70000"/>
              </a:lnSpc>
              <a:buFont typeface="Wingdings" pitchFamily="2" charset="2"/>
              <a:buNone/>
              <a:defRPr/>
            </a:pPr>
            <a:r>
              <a:rPr lang="en-US" sz="1400" b="1" dirty="0" smtClean="0"/>
              <a:t>Contact Emory’s Office of Research Administration for University Policy information: </a:t>
            </a:r>
            <a:endParaRPr lang="en-US" sz="1400" dirty="0" smtClean="0"/>
          </a:p>
          <a:p>
            <a:pPr eaLnBrk="1" hangingPunct="1">
              <a:lnSpc>
                <a:spcPct val="70000"/>
              </a:lnSpc>
              <a:buFont typeface="Wingdings" pitchFamily="2" charset="2"/>
              <a:buNone/>
              <a:defRPr/>
            </a:pPr>
            <a:r>
              <a:rPr lang="en-US" sz="1400" dirty="0" smtClean="0"/>
              <a:t>1599 Clifton Road </a:t>
            </a:r>
          </a:p>
          <a:p>
            <a:pPr eaLnBrk="1" hangingPunct="1">
              <a:lnSpc>
                <a:spcPct val="70000"/>
              </a:lnSpc>
              <a:buFont typeface="Wingdings" pitchFamily="2" charset="2"/>
              <a:buNone/>
              <a:defRPr/>
            </a:pPr>
            <a:r>
              <a:rPr lang="en-US" sz="1400" dirty="0" smtClean="0"/>
              <a:t>6th Floor East </a:t>
            </a:r>
          </a:p>
          <a:p>
            <a:pPr eaLnBrk="1" hangingPunct="1">
              <a:lnSpc>
                <a:spcPct val="70000"/>
              </a:lnSpc>
              <a:buFont typeface="Wingdings" pitchFamily="2" charset="2"/>
              <a:buNone/>
              <a:defRPr/>
            </a:pPr>
            <a:r>
              <a:rPr lang="en-US" sz="1400" dirty="0" smtClean="0"/>
              <a:t>Atlanta, GA 30322 </a:t>
            </a:r>
          </a:p>
          <a:p>
            <a:pPr eaLnBrk="1" hangingPunct="1">
              <a:lnSpc>
                <a:spcPct val="70000"/>
              </a:lnSpc>
              <a:buFont typeface="Wingdings" pitchFamily="2" charset="2"/>
              <a:buNone/>
              <a:defRPr/>
            </a:pPr>
            <a:r>
              <a:rPr lang="en-US" sz="1400" dirty="0" smtClean="0"/>
              <a:t>Phone: (404)712-0046 </a:t>
            </a:r>
          </a:p>
          <a:p>
            <a:pPr eaLnBrk="1" hangingPunct="1">
              <a:lnSpc>
                <a:spcPct val="70000"/>
              </a:lnSpc>
              <a:buFont typeface="Wingdings" pitchFamily="2" charset="2"/>
              <a:buNone/>
              <a:defRPr/>
            </a:pPr>
            <a:r>
              <a:rPr lang="en-US" sz="1400" dirty="0" smtClean="0"/>
              <a:t>Fax: (404)712-0069 </a:t>
            </a:r>
          </a:p>
          <a:p>
            <a:pPr eaLnBrk="1" hangingPunct="1">
              <a:lnSpc>
                <a:spcPct val="70000"/>
              </a:lnSpc>
              <a:buFont typeface="Wingdings" pitchFamily="2" charset="2"/>
              <a:buNone/>
              <a:defRPr/>
            </a:pPr>
            <a:r>
              <a:rPr lang="en-US" sz="1400" dirty="0" smtClean="0"/>
              <a:t>Email: </a:t>
            </a:r>
            <a:r>
              <a:rPr lang="en-US" sz="1400" dirty="0" smtClean="0">
                <a:hlinkClick r:id="rId2"/>
              </a:rPr>
              <a:t>COI-OFFICE@LISTSERV.CC.EMORY.EDU </a:t>
            </a:r>
            <a:endParaRPr lang="en-US" sz="1400" dirty="0" smtClean="0"/>
          </a:p>
          <a:p>
            <a:pPr eaLnBrk="1" hangingPunct="1">
              <a:lnSpc>
                <a:spcPct val="70000"/>
              </a:lnSpc>
              <a:buFont typeface="Wingdings" pitchFamily="2" charset="2"/>
              <a:buNone/>
              <a:defRPr/>
            </a:pPr>
            <a:r>
              <a:rPr lang="en-US" sz="1400" dirty="0" smtClean="0"/>
              <a:t>Website: </a:t>
            </a:r>
            <a:r>
              <a:rPr lang="en-US" sz="1400" dirty="0" smtClean="0">
                <a:hlinkClick r:id="rId3"/>
              </a:rPr>
              <a:t>http://www.coi.emory.edu </a:t>
            </a:r>
            <a:endParaRPr lang="en-US" sz="1400" dirty="0" smtClean="0"/>
          </a:p>
          <a:p>
            <a:pPr eaLnBrk="1" hangingPunct="1">
              <a:lnSpc>
                <a:spcPct val="70000"/>
              </a:lnSpc>
              <a:buFont typeface="Wingdings" pitchFamily="2" charset="2"/>
              <a:buNone/>
              <a:defRPr/>
            </a:pPr>
            <a:r>
              <a:rPr lang="en-US" sz="1400" dirty="0" smtClean="0"/>
              <a:t>Emory Mailstop: 1599 -001-1BU </a:t>
            </a:r>
          </a:p>
          <a:p>
            <a:pPr eaLnBrk="1" hangingPunct="1">
              <a:lnSpc>
                <a:spcPct val="70000"/>
              </a:lnSpc>
              <a:buFont typeface="Wingdings" pitchFamily="2" charset="2"/>
              <a:buNone/>
              <a:defRPr/>
            </a:pPr>
            <a:endParaRPr lang="en-US" sz="1400" dirty="0" smtClean="0"/>
          </a:p>
          <a:p>
            <a:pPr eaLnBrk="1" hangingPunct="1">
              <a:lnSpc>
                <a:spcPct val="70000"/>
              </a:lnSpc>
              <a:buFont typeface="Wingdings" pitchFamily="2" charset="2"/>
              <a:buNone/>
              <a:tabLst>
                <a:tab pos="3716338" algn="l"/>
              </a:tabLst>
              <a:defRPr/>
            </a:pPr>
            <a:r>
              <a:rPr lang="en-US" sz="1400" b="1" dirty="0" smtClean="0"/>
              <a:t>Financial interests and clinical activities: </a:t>
            </a:r>
            <a:endParaRPr lang="en-US" sz="1400" dirty="0" smtClean="0"/>
          </a:p>
          <a:p>
            <a:pPr marL="0" indent="0" eaLnBrk="1" hangingPunct="1">
              <a:lnSpc>
                <a:spcPct val="70000"/>
              </a:lnSpc>
              <a:buFont typeface="Wingdings" pitchFamily="2" charset="2"/>
              <a:buNone/>
              <a:defRPr/>
            </a:pPr>
            <a:r>
              <a:rPr lang="en-US" sz="1400" dirty="0" smtClean="0"/>
              <a:t>Please contact the Office of Compliance Programs at (404) 778-2757 </a:t>
            </a:r>
          </a:p>
          <a:p>
            <a:pPr eaLnBrk="1" hangingPunct="1">
              <a:lnSpc>
                <a:spcPct val="70000"/>
              </a:lnSpc>
              <a:buFont typeface="Wingdings" pitchFamily="2" charset="2"/>
              <a:buNone/>
              <a:defRPr/>
            </a:pPr>
            <a:endParaRPr lang="en-US" sz="1100" dirty="0" smtClean="0"/>
          </a:p>
          <a:p>
            <a:pPr eaLnBrk="1" hangingPunct="1">
              <a:lnSpc>
                <a:spcPct val="70000"/>
              </a:lnSpc>
              <a:buFont typeface="Wingdings" pitchFamily="2" charset="2"/>
              <a:buNone/>
              <a:defRPr/>
            </a:pPr>
            <a:r>
              <a:rPr lang="en-US" sz="1100" b="1" dirty="0" smtClean="0"/>
              <a:t>External activities and school-based policies, please contact your Dean’s Office: </a:t>
            </a:r>
          </a:p>
          <a:p>
            <a:pPr eaLnBrk="1" hangingPunct="1">
              <a:lnSpc>
                <a:spcPct val="70000"/>
              </a:lnSpc>
              <a:buNone/>
              <a:defRPr/>
            </a:pPr>
            <a:r>
              <a:rPr lang="en-US" sz="1100" b="1" dirty="0"/>
              <a:t>School of Medicine			</a:t>
            </a:r>
            <a:r>
              <a:rPr lang="en-US" sz="1100" dirty="0"/>
              <a:t>Nell Hodgson Woodruff School of Nursing</a:t>
            </a:r>
            <a:endParaRPr lang="en-US" sz="1100" b="1" dirty="0"/>
          </a:p>
          <a:p>
            <a:pPr eaLnBrk="1" hangingPunct="1">
              <a:lnSpc>
                <a:spcPct val="70000"/>
              </a:lnSpc>
              <a:buNone/>
              <a:defRPr/>
            </a:pPr>
            <a:r>
              <a:rPr lang="en-US" sz="1100" b="1" dirty="0"/>
              <a:t>Zainab </a:t>
            </a:r>
            <a:r>
              <a:rPr lang="en-US" sz="1100" b="1" dirty="0" err="1"/>
              <a:t>Wurie</a:t>
            </a:r>
            <a:r>
              <a:rPr lang="en-US" sz="1100" b="1" dirty="0"/>
              <a:t> Harvey, JD			</a:t>
            </a:r>
            <a:r>
              <a:rPr lang="en-US" sz="1100" dirty="0"/>
              <a:t>Sandra B. Dunbar, DSN, FAAN</a:t>
            </a:r>
            <a:endParaRPr lang="en-US" sz="1100" b="1" dirty="0"/>
          </a:p>
          <a:p>
            <a:pPr eaLnBrk="1" hangingPunct="1">
              <a:lnSpc>
                <a:spcPct val="70000"/>
              </a:lnSpc>
              <a:buNone/>
              <a:defRPr/>
            </a:pPr>
            <a:r>
              <a:rPr lang="en-US" sz="1100" dirty="0">
                <a:hlinkClick r:id="rId4"/>
              </a:rPr>
              <a:t>zwurie@emory.edu</a:t>
            </a:r>
            <a:r>
              <a:rPr lang="en-US" sz="1100" dirty="0"/>
              <a:t>			</a:t>
            </a:r>
            <a:r>
              <a:rPr lang="en-US" sz="1100" dirty="0" err="1"/>
              <a:t>sbdunba@emory.edu</a:t>
            </a:r>
            <a:endParaRPr lang="en-US" sz="1100" dirty="0"/>
          </a:p>
          <a:p>
            <a:pPr eaLnBrk="1" hangingPunct="1">
              <a:lnSpc>
                <a:spcPct val="70000"/>
              </a:lnSpc>
              <a:buNone/>
              <a:defRPr/>
            </a:pPr>
            <a:r>
              <a:rPr lang="en-US" sz="1100" b="1" dirty="0"/>
              <a:t>404-727-3407				404-727-6936</a:t>
            </a:r>
          </a:p>
          <a:p>
            <a:pPr eaLnBrk="1" hangingPunct="1">
              <a:lnSpc>
                <a:spcPct val="70000"/>
              </a:lnSpc>
              <a:buNone/>
              <a:defRPr/>
            </a:pPr>
            <a:endParaRPr lang="en-US" sz="1100" b="1" dirty="0"/>
          </a:p>
          <a:p>
            <a:pPr eaLnBrk="1" hangingPunct="1">
              <a:lnSpc>
                <a:spcPct val="70000"/>
              </a:lnSpc>
              <a:buNone/>
              <a:defRPr/>
            </a:pPr>
            <a:r>
              <a:rPr lang="en-US" sz="1100" b="1" dirty="0"/>
              <a:t>Emory College/Graduate Arts &amp; Sciences		</a:t>
            </a:r>
            <a:r>
              <a:rPr lang="en-US" sz="1100" b="1" dirty="0" err="1"/>
              <a:t>Goizueta</a:t>
            </a:r>
            <a:r>
              <a:rPr lang="en-US" sz="1100" b="1" dirty="0"/>
              <a:t> Business School</a:t>
            </a:r>
          </a:p>
          <a:p>
            <a:pPr eaLnBrk="1" hangingPunct="1">
              <a:lnSpc>
                <a:spcPct val="70000"/>
              </a:lnSpc>
              <a:buNone/>
              <a:defRPr/>
            </a:pPr>
            <a:r>
              <a:rPr lang="en-US" sz="1100" b="1" dirty="0"/>
              <a:t>Carla </a:t>
            </a:r>
            <a:r>
              <a:rPr lang="en-US" sz="1100" b="1" dirty="0" smtClean="0"/>
              <a:t>Freeman</a:t>
            </a:r>
            <a:r>
              <a:rPr lang="en-US" sz="1100" b="1" smtClean="0"/>
              <a:t>, PhD</a:t>
            </a:r>
            <a:r>
              <a:rPr lang="en-US" sz="1100" b="1" dirty="0"/>
              <a:t>			Kristy </a:t>
            </a:r>
            <a:r>
              <a:rPr lang="en-US" sz="1100" b="1" dirty="0" err="1"/>
              <a:t>Towry</a:t>
            </a:r>
            <a:r>
              <a:rPr lang="en-US" sz="1100" b="1" dirty="0"/>
              <a:t>, PhD</a:t>
            </a:r>
          </a:p>
          <a:p>
            <a:pPr eaLnBrk="1" hangingPunct="1">
              <a:lnSpc>
                <a:spcPct val="70000"/>
              </a:lnSpc>
              <a:buNone/>
              <a:defRPr/>
            </a:pPr>
            <a:r>
              <a:rPr lang="en-US" sz="1100" dirty="0"/>
              <a:t> </a:t>
            </a:r>
            <a:r>
              <a:rPr lang="en-US" sz="1100" dirty="0">
                <a:hlinkClick r:id="rId5"/>
              </a:rPr>
              <a:t>cfree01@emory.edu</a:t>
            </a:r>
            <a:r>
              <a:rPr lang="en-US" sz="1100" dirty="0"/>
              <a:t>			</a:t>
            </a:r>
            <a:r>
              <a:rPr lang="en-US" sz="1100" dirty="0">
                <a:hlinkClick r:id="rId6"/>
              </a:rPr>
              <a:t>kristy.towry@emory.edu</a:t>
            </a:r>
            <a:endParaRPr lang="en-US" sz="1100" dirty="0"/>
          </a:p>
          <a:p>
            <a:pPr eaLnBrk="1" hangingPunct="1">
              <a:lnSpc>
                <a:spcPct val="70000"/>
              </a:lnSpc>
              <a:buNone/>
              <a:defRPr/>
            </a:pPr>
            <a:r>
              <a:rPr lang="mr-IN" sz="1100" dirty="0"/>
              <a:t>404-727-6059</a:t>
            </a:r>
            <a:r>
              <a:rPr lang="en-US" sz="1100" dirty="0"/>
              <a:t>				</a:t>
            </a:r>
            <a:r>
              <a:rPr lang="mr-IN" sz="1100" dirty="0"/>
              <a:t>404-727-4895 </a:t>
            </a:r>
            <a:endParaRPr lang="en-US" sz="1100" dirty="0"/>
          </a:p>
          <a:p>
            <a:pPr eaLnBrk="1" hangingPunct="1">
              <a:lnSpc>
                <a:spcPct val="70000"/>
              </a:lnSpc>
              <a:buNone/>
              <a:defRPr/>
            </a:pPr>
            <a:endParaRPr lang="en-US" sz="1100" b="1" dirty="0"/>
          </a:p>
          <a:p>
            <a:pPr eaLnBrk="1" hangingPunct="1">
              <a:lnSpc>
                <a:spcPct val="70000"/>
              </a:lnSpc>
              <a:buNone/>
              <a:defRPr/>
            </a:pPr>
            <a:r>
              <a:rPr lang="en-US" sz="1100" b="1" dirty="0"/>
              <a:t>Rollins School of Public Health		School of Law</a:t>
            </a:r>
          </a:p>
          <a:p>
            <a:pPr eaLnBrk="1" hangingPunct="1">
              <a:lnSpc>
                <a:spcPct val="70000"/>
              </a:lnSpc>
              <a:buNone/>
              <a:defRPr/>
            </a:pPr>
            <a:r>
              <a:rPr lang="en-US" sz="1100" b="1" dirty="0"/>
              <a:t>Dean </a:t>
            </a:r>
            <a:r>
              <a:rPr lang="en-US" sz="1100" b="1" dirty="0" err="1"/>
              <a:t>Surbey</a:t>
            </a:r>
            <a:r>
              <a:rPr lang="en-US" sz="1100" b="1" dirty="0"/>
              <a:t>, MBA			Polly J Price, JD</a:t>
            </a:r>
          </a:p>
          <a:p>
            <a:pPr eaLnBrk="1" hangingPunct="1">
              <a:lnSpc>
                <a:spcPct val="70000"/>
              </a:lnSpc>
              <a:buNone/>
              <a:defRPr/>
            </a:pPr>
            <a:r>
              <a:rPr lang="en-US" sz="1100" b="1" dirty="0">
                <a:hlinkClick r:id="rId7"/>
              </a:rPr>
              <a:t>psurbey@emory.edu</a:t>
            </a:r>
            <a:r>
              <a:rPr lang="en-US" sz="1100" b="1" dirty="0"/>
              <a:t>			</a:t>
            </a:r>
            <a:r>
              <a:rPr lang="en-US" sz="1100" dirty="0">
                <a:hlinkClick r:id="rId8"/>
              </a:rPr>
              <a:t>pprice@emory.edu</a:t>
            </a:r>
            <a:endParaRPr lang="en-US" sz="1100" b="1" dirty="0"/>
          </a:p>
          <a:p>
            <a:pPr eaLnBrk="1" hangingPunct="1">
              <a:lnSpc>
                <a:spcPct val="70000"/>
              </a:lnSpc>
              <a:buNone/>
              <a:defRPr/>
            </a:pPr>
            <a:r>
              <a:rPr lang="mr-IN" sz="1100" dirty="0"/>
              <a:t>404-727-3023</a:t>
            </a:r>
            <a:r>
              <a:rPr lang="en-US" sz="1100" dirty="0"/>
              <a:t>				404-727-7869</a:t>
            </a:r>
          </a:p>
          <a:p>
            <a:pPr eaLnBrk="1" hangingPunct="1">
              <a:lnSpc>
                <a:spcPct val="70000"/>
              </a:lnSpc>
              <a:buFont typeface="Wingdings" pitchFamily="2" charset="2"/>
              <a:buNone/>
              <a:defRPr/>
            </a:pPr>
            <a:endParaRPr lang="en-US" sz="1100" b="1" dirty="0" smtClean="0"/>
          </a:p>
          <a:p>
            <a:pPr eaLnBrk="1" hangingPunct="1">
              <a:lnSpc>
                <a:spcPct val="70000"/>
              </a:lnSpc>
              <a:buFont typeface="Wingdings" pitchFamily="2" charset="2"/>
              <a:buNone/>
              <a:defRPr/>
            </a:pPr>
            <a:endParaRPr lang="en-US" sz="1100" dirty="0" smtClean="0"/>
          </a:p>
        </p:txBody>
      </p:sp>
      <p:sp>
        <p:nvSpPr>
          <p:cNvPr id="4" name="Slide Number Placeholder 5"/>
          <p:cNvSpPr>
            <a:spLocks noGrp="1"/>
          </p:cNvSpPr>
          <p:nvPr>
            <p:ph type="sldNum" sz="quarter" idx="12"/>
          </p:nvPr>
        </p:nvSpPr>
        <p:spPr/>
        <p:txBody>
          <a:bodyPr/>
          <a:lstStyle/>
          <a:p>
            <a:pPr>
              <a:defRPr/>
            </a:pPr>
            <a:fld id="{CE4FF999-0506-4B17-BC29-4FCC53CDD56A}" type="slidenum">
              <a:rPr lang="en-US">
                <a:solidFill>
                  <a:srgbClr val="FFFFFF"/>
                </a:solidFill>
              </a:rPr>
              <a:pPr>
                <a:defRPr/>
              </a:pPr>
              <a:t>7</a:t>
            </a:fld>
            <a:endParaRPr lang="en-US" dirty="0">
              <a:solidFill>
                <a:srgbClr val="FFFFFF"/>
              </a:solidFill>
            </a:endParaRPr>
          </a:p>
        </p:txBody>
      </p:sp>
    </p:spTree>
    <p:extLst>
      <p:ext uri="{BB962C8B-B14F-4D97-AF65-F5344CB8AC3E}">
        <p14:creationId xmlns:p14="http://schemas.microsoft.com/office/powerpoint/2010/main" val="288159801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564</Words>
  <Application>Microsoft Office PowerPoint</Application>
  <PresentationFormat>On-screen Show (4:3)</PresentationFormat>
  <Paragraphs>64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Cambria</vt:lpstr>
      <vt:lpstr>Times New Roman</vt:lpstr>
      <vt:lpstr>Wingdings</vt:lpstr>
      <vt:lpstr>Beam</vt:lpstr>
      <vt:lpstr>eCOI electronic Conflict of Interest</vt:lpstr>
      <vt:lpstr>PowerPoint Presentation</vt:lpstr>
      <vt:lpstr>Instructions </vt:lpstr>
      <vt:lpstr>PowerPoint Presentation</vt:lpstr>
      <vt:lpstr>PowerPoint Presentation</vt:lpstr>
      <vt:lpstr>PowerPoint Presentation</vt:lpstr>
      <vt:lpstr>Need Additional Help?</vt:lpstr>
    </vt:vector>
  </TitlesOfParts>
  <Company>Emory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Jollica</dc:creator>
  <cp:lastModifiedBy>Brutscher, Adrianne E.</cp:lastModifiedBy>
  <cp:revision>29</cp:revision>
  <dcterms:created xsi:type="dcterms:W3CDTF">2013-08-22T15:31:06Z</dcterms:created>
  <dcterms:modified xsi:type="dcterms:W3CDTF">2017-07-28T20:24:14Z</dcterms:modified>
</cp:coreProperties>
</file>