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99" r:id="rId3"/>
  </p:sldMasterIdLst>
  <p:notesMasterIdLst>
    <p:notesMasterId r:id="rId9"/>
  </p:notesMasterIdLst>
  <p:sldIdLst>
    <p:sldId id="262" r:id="rId4"/>
    <p:sldId id="258" r:id="rId5"/>
    <p:sldId id="259" r:id="rId6"/>
    <p:sldId id="261"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3" d="100"/>
          <a:sy n="113" d="100"/>
        </p:scale>
        <p:origin x="36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2655E4-1FD7-4F9A-B583-2719FA7DE7BA}" type="datetimeFigureOut">
              <a:rPr lang="en-US" smtClean="0"/>
              <a:t>7/28/2017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EE0A80-87E5-41A1-A4E1-2BE62D81DE41}" type="slidenum">
              <a:rPr lang="en-US" smtClean="0"/>
              <a:t>‹#›</a:t>
            </a:fld>
            <a:endParaRPr lang="en-US"/>
          </a:p>
        </p:txBody>
      </p:sp>
    </p:spTree>
    <p:extLst>
      <p:ext uri="{BB962C8B-B14F-4D97-AF65-F5344CB8AC3E}">
        <p14:creationId xmlns:p14="http://schemas.microsoft.com/office/powerpoint/2010/main" val="1329964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p>
        </p:txBody>
      </p:sp>
      <p:sp>
        <p:nvSpPr>
          <p:cNvPr id="4301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a:defRPr>
                <a:solidFill>
                  <a:schemeClr val="tx1"/>
                </a:solidFill>
                <a:latin typeface="Arial" charset="0"/>
              </a:defRPr>
            </a:lvl1pPr>
            <a:lvl2pPr marL="734852" indent="-282635">
              <a:defRPr>
                <a:solidFill>
                  <a:schemeClr val="tx1"/>
                </a:solidFill>
                <a:latin typeface="Arial" charset="0"/>
              </a:defRPr>
            </a:lvl2pPr>
            <a:lvl3pPr marL="1130541" indent="-226108">
              <a:defRPr>
                <a:solidFill>
                  <a:schemeClr val="tx1"/>
                </a:solidFill>
                <a:latin typeface="Arial" charset="0"/>
              </a:defRPr>
            </a:lvl3pPr>
            <a:lvl4pPr marL="1582758" indent="-226108">
              <a:defRPr>
                <a:solidFill>
                  <a:schemeClr val="tx1"/>
                </a:solidFill>
                <a:latin typeface="Arial" charset="0"/>
              </a:defRPr>
            </a:lvl4pPr>
            <a:lvl5pPr marL="2034974" indent="-226108">
              <a:defRPr>
                <a:solidFill>
                  <a:schemeClr val="tx1"/>
                </a:solidFill>
                <a:latin typeface="Arial" charset="0"/>
              </a:defRPr>
            </a:lvl5pPr>
            <a:lvl6pPr marL="2487191" indent="-226108" eaLnBrk="0" fontAlgn="base" hangingPunct="0">
              <a:spcBef>
                <a:spcPct val="0"/>
              </a:spcBef>
              <a:spcAft>
                <a:spcPct val="0"/>
              </a:spcAft>
              <a:defRPr>
                <a:solidFill>
                  <a:schemeClr val="tx1"/>
                </a:solidFill>
                <a:latin typeface="Arial" charset="0"/>
              </a:defRPr>
            </a:lvl6pPr>
            <a:lvl7pPr marL="2939407" indent="-226108" eaLnBrk="0" fontAlgn="base" hangingPunct="0">
              <a:spcBef>
                <a:spcPct val="0"/>
              </a:spcBef>
              <a:spcAft>
                <a:spcPct val="0"/>
              </a:spcAft>
              <a:defRPr>
                <a:solidFill>
                  <a:schemeClr val="tx1"/>
                </a:solidFill>
                <a:latin typeface="Arial" charset="0"/>
              </a:defRPr>
            </a:lvl7pPr>
            <a:lvl8pPr marL="3391624" indent="-226108" eaLnBrk="0" fontAlgn="base" hangingPunct="0">
              <a:spcBef>
                <a:spcPct val="0"/>
              </a:spcBef>
              <a:spcAft>
                <a:spcPct val="0"/>
              </a:spcAft>
              <a:defRPr>
                <a:solidFill>
                  <a:schemeClr val="tx1"/>
                </a:solidFill>
                <a:latin typeface="Arial" charset="0"/>
              </a:defRPr>
            </a:lvl8pPr>
            <a:lvl9pPr marL="3843840" indent="-226108" eaLnBrk="0" fontAlgn="base" hangingPunct="0">
              <a:spcBef>
                <a:spcPct val="0"/>
              </a:spcBef>
              <a:spcAft>
                <a:spcPct val="0"/>
              </a:spcAft>
              <a:defRPr>
                <a:solidFill>
                  <a:schemeClr val="tx1"/>
                </a:solidFill>
                <a:latin typeface="Arial" charset="0"/>
              </a:defRPr>
            </a:lvl9pPr>
          </a:lstStyle>
          <a:p>
            <a:fld id="{D464E62E-F165-4B26-8C6C-36EEF6EF83F9}" type="slidenum">
              <a:rPr lang="en-US">
                <a:solidFill>
                  <a:prstClr val="black"/>
                </a:solidFill>
                <a:latin typeface="Times New Roman" pitchFamily="18" charset="0"/>
              </a:rPr>
              <a:pPr/>
              <a:t>4</a:t>
            </a:fld>
            <a:endParaRPr lang="en-US">
              <a:solidFill>
                <a:prstClr val="black"/>
              </a:solidFill>
              <a:latin typeface="Times New Roman" pitchFamily="18" charset="0"/>
            </a:endParaRPr>
          </a:p>
        </p:txBody>
      </p:sp>
    </p:spTree>
    <p:extLst>
      <p:ext uri="{BB962C8B-B14F-4D97-AF65-F5344CB8AC3E}">
        <p14:creationId xmlns:p14="http://schemas.microsoft.com/office/powerpoint/2010/main" val="16401100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8"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1"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3"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5"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7"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49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649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4F1A3ED1-4EAA-4FEB-B337-11D136B46F88}" type="datetime1">
              <a:rPr lang="en-US">
                <a:solidFill>
                  <a:srgbClr val="FFFFFF"/>
                </a:solidFill>
              </a:rPr>
              <a:pPr>
                <a:defRPr/>
              </a:pPr>
              <a:t>7/28/2017</a:t>
            </a:fld>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pPr>
              <a:defRPr/>
            </a:pPr>
            <a:fld id="{1F20EDAB-5DAE-48BF-BDD3-4D571DBD3F94}"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277775186"/>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AF466633-CFDA-4C95-8D31-40AB03E16A5D}"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7F1A41E-4C4E-49BF-BA46-A7B1691E6C7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076366827"/>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88098F8B-C8C5-45AA-8452-B321AFAB2553}"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3FF8913A-9906-469A-B38B-A8C6F75D7E1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76117286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4FD85BC5-DE48-4B0A-9D34-4933D0446C87}"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5C887D7A-B06E-4560-8569-722260696A7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287166910"/>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8"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1"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3"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5"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7"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49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649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4F1A3ED1-4EAA-4FEB-B337-11D136B46F88}" type="datetime1">
              <a:rPr lang="en-US">
                <a:solidFill>
                  <a:srgbClr val="FFFFFF"/>
                </a:solidFill>
              </a:rPr>
              <a:pPr>
                <a:defRPr/>
              </a:pPr>
              <a:t>7/28/2017</a:t>
            </a:fld>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pPr>
              <a:defRPr/>
            </a:pPr>
            <a:fld id="{1F20EDAB-5DAE-48BF-BDD3-4D571DBD3F94}"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735269216"/>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B46FF6F4-C104-445D-B7DC-70FD164C2E96}"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6193FD77-5F7B-4BF4-9F8F-B59F8FA2BFD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181233351"/>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fld id="{4716FAD6-2418-4478-A87F-492396635A91}"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8314C4E-7BCC-46CD-A973-E296CA0D587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70134101"/>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866AF431-39B1-408C-BF08-041096CF1320}"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CBE54F86-F429-4289-9038-F9777AD0C24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944327482"/>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p:txBody>
          <a:bodyPr/>
          <a:lstStyle>
            <a:lvl1pPr>
              <a:defRPr/>
            </a:lvl1pPr>
          </a:lstStyle>
          <a:p>
            <a:pPr>
              <a:defRPr/>
            </a:pPr>
            <a:fld id="{DDAE3933-2365-4C92-8082-6D753D35BD02}" type="datetime1">
              <a:rPr lang="en-US">
                <a:solidFill>
                  <a:srgbClr val="FFFFFF"/>
                </a:solidFill>
              </a:rPr>
              <a:pPr>
                <a:defRPr/>
              </a:pPr>
              <a:t>7/28/2017</a:t>
            </a:fld>
            <a:endParaRPr lang="en-US" dirty="0">
              <a:solidFill>
                <a:srgbClr val="FFFFFF"/>
              </a:solidFill>
            </a:endParaRPr>
          </a:p>
        </p:txBody>
      </p:sp>
      <p:sp>
        <p:nvSpPr>
          <p:cNvPr id="8"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p:txBody>
          <a:bodyPr/>
          <a:lstStyle>
            <a:lvl1pPr>
              <a:defRPr/>
            </a:lvl1pPr>
          </a:lstStyle>
          <a:p>
            <a:pPr>
              <a:defRPr/>
            </a:pPr>
            <a:fld id="{66292F3E-4CC2-4D5F-BA36-8848EC438C0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257074278"/>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p:txBody>
          <a:bodyPr/>
          <a:lstStyle>
            <a:lvl1pPr>
              <a:defRPr/>
            </a:lvl1pPr>
          </a:lstStyle>
          <a:p>
            <a:pPr>
              <a:defRPr/>
            </a:pPr>
            <a:fld id="{9D32B8D3-CA0B-4909-9483-F787901F71A7}" type="datetime1">
              <a:rPr lang="en-US">
                <a:solidFill>
                  <a:srgbClr val="FFFFFF"/>
                </a:solidFill>
              </a:rPr>
              <a:pPr>
                <a:defRPr/>
              </a:pPr>
              <a:t>7/28/2017</a:t>
            </a:fld>
            <a:endParaRPr lang="en-US" dirty="0">
              <a:solidFill>
                <a:srgbClr val="FFFFFF"/>
              </a:solidFill>
            </a:endParaRPr>
          </a:p>
        </p:txBody>
      </p:sp>
      <p:sp>
        <p:nvSpPr>
          <p:cNvPr id="4"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p:txBody>
          <a:bodyPr/>
          <a:lstStyle>
            <a:lvl1pPr>
              <a:defRPr/>
            </a:lvl1pPr>
          </a:lstStyle>
          <a:p>
            <a:pPr>
              <a:defRPr/>
            </a:pPr>
            <a:fld id="{D547647C-1281-4D63-BCDC-4A0D52075EF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849748177"/>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fld id="{71928576-EB0C-47CA-A2D2-D770B3D83DDD}" type="datetime1">
              <a:rPr lang="en-US">
                <a:solidFill>
                  <a:srgbClr val="FFFFFF"/>
                </a:solidFill>
              </a:rPr>
              <a:pPr>
                <a:defRPr/>
              </a:pPr>
              <a:t>7/28/2017</a:t>
            </a:fld>
            <a:endParaRPr lang="en-US" dirty="0">
              <a:solidFill>
                <a:srgbClr val="FFFFFF"/>
              </a:solidFill>
            </a:endParaRPr>
          </a:p>
        </p:txBody>
      </p:sp>
      <p:sp>
        <p:nvSpPr>
          <p:cNvPr id="3"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p:txBody>
          <a:bodyPr/>
          <a:lstStyle>
            <a:lvl1pPr>
              <a:defRPr/>
            </a:lvl1pPr>
          </a:lstStyle>
          <a:p>
            <a:pPr>
              <a:defRPr/>
            </a:pPr>
            <a:fld id="{EB494601-A4A5-4BCA-B42F-365119174BD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07879377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B46FF6F4-C104-445D-B7DC-70FD164C2E96}"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6193FD77-5F7B-4BF4-9F8F-B59F8FA2BFD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73775349"/>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E6923866-5E4C-4A41-B524-8E7B4DC352AF}"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B48C7BF3-54A6-4E48-A2B1-475B0056858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530056833"/>
      </p:ext>
    </p:extLst>
  </p:cSld>
  <p:clrMapOvr>
    <a:masterClrMapping/>
  </p:clrMapOvr>
  <p:transitio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BF4D3987-B179-4DE5-92CF-BFE19CF3053B}"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0DF3A0C3-081F-4DB6-BEC0-8BF05CDD3F6F}"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410857351"/>
      </p:ext>
    </p:extLst>
  </p:cSld>
  <p:clrMapOvr>
    <a:masterClrMapping/>
  </p:clrMapOvr>
  <p:transitio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AF466633-CFDA-4C95-8D31-40AB03E16A5D}"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7F1A41E-4C4E-49BF-BA46-A7B1691E6C7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409335230"/>
      </p:ext>
    </p:extLst>
  </p:cSld>
  <p:clrMapOvr>
    <a:masterClrMapping/>
  </p:clrMapOvr>
  <p:transitio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88098F8B-C8C5-45AA-8452-B321AFAB2553}"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3FF8913A-9906-469A-B38B-A8C6F75D7E1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755589131"/>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4FD85BC5-DE48-4B0A-9D34-4933D0446C87}"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5C887D7A-B06E-4560-8569-722260696A7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95489185"/>
      </p:ext>
    </p:extLst>
  </p:cSld>
  <p:clrMapOvr>
    <a:masterClrMapping/>
  </p:clrMapOvr>
  <p:transition spd="med"/>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8" name="Freeform 6"/>
            <p:cNvSpPr>
              <a:spLocks/>
            </p:cNvSpPr>
            <p:nvPr/>
          </p:nvSpPr>
          <p:spPr bwMode="hidden">
            <a:xfrm>
              <a:off x="4038" y="3577"/>
              <a:ext cx="1720" cy="65"/>
            </a:xfrm>
            <a:custGeom>
              <a:avLst/>
              <a:gdLst>
                <a:gd name="T0" fmla="*/ 1680 w 1722"/>
                <a:gd name="T1" fmla="*/ 45 h 66"/>
                <a:gd name="T2" fmla="*/ 1680 w 1722"/>
                <a:gd name="T3" fmla="*/ 39 h 66"/>
                <a:gd name="T4" fmla="*/ 0 w 1722"/>
                <a:gd name="T5" fmla="*/ 0 h 66"/>
                <a:gd name="T6" fmla="*/ 0 w 1722"/>
                <a:gd name="T7" fmla="*/ 33 h 66"/>
                <a:gd name="T8" fmla="*/ 1680 w 1722"/>
                <a:gd name="T9" fmla="*/ 45 h 66"/>
                <a:gd name="T10" fmla="*/ 1680 w 1722"/>
                <a:gd name="T11" fmla="*/ 45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 name="Freeform 8"/>
            <p:cNvSpPr>
              <a:spLocks/>
            </p:cNvSpPr>
            <p:nvPr/>
          </p:nvSpPr>
          <p:spPr bwMode="hidden">
            <a:xfrm>
              <a:off x="4784" y="3702"/>
              <a:ext cx="974" cy="101"/>
            </a:xfrm>
            <a:custGeom>
              <a:avLst/>
              <a:gdLst>
                <a:gd name="T0" fmla="*/ 954 w 975"/>
                <a:gd name="T1" fmla="*/ 48 h 101"/>
                <a:gd name="T2" fmla="*/ 954 w 975"/>
                <a:gd name="T3" fmla="*/ 0 h 101"/>
                <a:gd name="T4" fmla="*/ 0 w 975"/>
                <a:gd name="T5" fmla="*/ 24 h 101"/>
                <a:gd name="T6" fmla="*/ 0 w 975"/>
                <a:gd name="T7" fmla="*/ 101 h 101"/>
                <a:gd name="T8" fmla="*/ 954 w 975"/>
                <a:gd name="T9" fmla="*/ 48 h 101"/>
                <a:gd name="T10" fmla="*/ 954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1" name="Freeform 9"/>
            <p:cNvSpPr>
              <a:spLocks/>
            </p:cNvSpPr>
            <p:nvPr/>
          </p:nvSpPr>
          <p:spPr bwMode="hidden">
            <a:xfrm>
              <a:off x="3619" y="3815"/>
              <a:ext cx="2139" cy="198"/>
            </a:xfrm>
            <a:custGeom>
              <a:avLst/>
              <a:gdLst>
                <a:gd name="T0" fmla="*/ 2099 w 2141"/>
                <a:gd name="T1" fmla="*/ 0 h 198"/>
                <a:gd name="T2" fmla="*/ 0 w 2141"/>
                <a:gd name="T3" fmla="*/ 156 h 198"/>
                <a:gd name="T4" fmla="*/ 0 w 2141"/>
                <a:gd name="T5" fmla="*/ 198 h 198"/>
                <a:gd name="T6" fmla="*/ 2099 w 2141"/>
                <a:gd name="T7" fmla="*/ 0 h 198"/>
                <a:gd name="T8" fmla="*/ 2099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3" name="Freeform 11"/>
            <p:cNvSpPr>
              <a:spLocks/>
            </p:cNvSpPr>
            <p:nvPr/>
          </p:nvSpPr>
          <p:spPr bwMode="hidden">
            <a:xfrm>
              <a:off x="2097" y="4043"/>
              <a:ext cx="2514" cy="276"/>
            </a:xfrm>
            <a:custGeom>
              <a:avLst/>
              <a:gdLst>
                <a:gd name="T0" fmla="*/ 2119 w 2517"/>
                <a:gd name="T1" fmla="*/ 276 h 276"/>
                <a:gd name="T2" fmla="*/ 2454 w 2517"/>
                <a:gd name="T3" fmla="*/ 204 h 276"/>
                <a:gd name="T4" fmla="*/ 2197 w 2517"/>
                <a:gd name="T5" fmla="*/ 0 h 276"/>
                <a:gd name="T6" fmla="*/ 0 w 2517"/>
                <a:gd name="T7" fmla="*/ 276 h 276"/>
                <a:gd name="T8" fmla="*/ 2119 w 2517"/>
                <a:gd name="T9" fmla="*/ 276 h 276"/>
                <a:gd name="T10" fmla="*/ 2119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5" name="Freeform 13"/>
            <p:cNvSpPr>
              <a:spLocks/>
            </p:cNvSpPr>
            <p:nvPr/>
          </p:nvSpPr>
          <p:spPr bwMode="hidden">
            <a:xfrm>
              <a:off x="5030" y="3151"/>
              <a:ext cx="728" cy="240"/>
            </a:xfrm>
            <a:custGeom>
              <a:avLst/>
              <a:gdLst>
                <a:gd name="T0" fmla="*/ 708 w 729"/>
                <a:gd name="T1" fmla="*/ 240 h 240"/>
                <a:gd name="T2" fmla="*/ 0 w 729"/>
                <a:gd name="T3" fmla="*/ 0 h 240"/>
                <a:gd name="T4" fmla="*/ 0 w 729"/>
                <a:gd name="T5" fmla="*/ 6 h 240"/>
                <a:gd name="T6" fmla="*/ 708 w 729"/>
                <a:gd name="T7" fmla="*/ 240 h 240"/>
                <a:gd name="T8" fmla="*/ 708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7" name="Freeform 15"/>
            <p:cNvSpPr>
              <a:spLocks/>
            </p:cNvSpPr>
            <p:nvPr/>
          </p:nvSpPr>
          <p:spPr bwMode="hidden">
            <a:xfrm>
              <a:off x="5030" y="3049"/>
              <a:ext cx="728" cy="318"/>
            </a:xfrm>
            <a:custGeom>
              <a:avLst/>
              <a:gdLst>
                <a:gd name="T0" fmla="*/ 708 w 729"/>
                <a:gd name="T1" fmla="*/ 318 h 318"/>
                <a:gd name="T2" fmla="*/ 708 w 729"/>
                <a:gd name="T3" fmla="*/ 312 h 318"/>
                <a:gd name="T4" fmla="*/ 0 w 729"/>
                <a:gd name="T5" fmla="*/ 0 h 318"/>
                <a:gd name="T6" fmla="*/ 0 w 729"/>
                <a:gd name="T7" fmla="*/ 54 h 318"/>
                <a:gd name="T8" fmla="*/ 708 w 729"/>
                <a:gd name="T9" fmla="*/ 318 h 318"/>
                <a:gd name="T10" fmla="*/ 708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291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49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649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501B3420-DC14-44C5-9ED1-B34E96E9ED26}" type="datetime1">
              <a:rPr lang="en-US">
                <a:solidFill>
                  <a:srgbClr val="FFFFFF"/>
                </a:solidFill>
              </a:rPr>
              <a:pPr>
                <a:defRPr/>
              </a:pPr>
              <a:t>7/28/2017</a:t>
            </a:fld>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pPr>
              <a:defRPr/>
            </a:pPr>
            <a:fld id="{02866424-13D0-4853-977F-0C1B5BE8F444}"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198891885"/>
      </p:ext>
    </p:extLst>
  </p:cSld>
  <p:clrMapOvr>
    <a:masterClrMapping/>
  </p:clrMapOvr>
  <p:transition spd="med"/>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ACCBC92E-25E0-4574-ACB5-080E750306F1}"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041A3CF-E0E3-47DB-A7EF-F3DF1278145C}"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938879206"/>
      </p:ext>
    </p:extLst>
  </p:cSld>
  <p:clrMapOvr>
    <a:masterClrMapping/>
  </p:clrMapOvr>
  <p:transition spd="med"/>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fld id="{6F58E481-3AB9-493D-A7D4-8341D1F2D0D4}"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81008F29-0FDC-473C-A71C-E622FB65055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01391158"/>
      </p:ext>
    </p:extLst>
  </p:cSld>
  <p:clrMapOvr>
    <a:masterClrMapping/>
  </p:clrMapOvr>
  <p:transition spd="med"/>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98A65180-1268-4C0B-B514-9AD9B75DCC15}"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0777325E-6DA5-4106-BAEB-740283806C04}"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83363522"/>
      </p:ext>
    </p:extLst>
  </p:cSld>
  <p:clrMapOvr>
    <a:masterClrMapping/>
  </p:clrMapOvr>
  <p:transition spd="med"/>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p:txBody>
          <a:bodyPr/>
          <a:lstStyle>
            <a:lvl1pPr>
              <a:defRPr/>
            </a:lvl1pPr>
          </a:lstStyle>
          <a:p>
            <a:pPr>
              <a:defRPr/>
            </a:pPr>
            <a:fld id="{0B4535ED-8B6A-47C5-AE95-E7B13F657A5F}" type="datetime1">
              <a:rPr lang="en-US">
                <a:solidFill>
                  <a:srgbClr val="FFFFFF"/>
                </a:solidFill>
              </a:rPr>
              <a:pPr>
                <a:defRPr/>
              </a:pPr>
              <a:t>7/28/2017</a:t>
            </a:fld>
            <a:endParaRPr lang="en-US" dirty="0">
              <a:solidFill>
                <a:srgbClr val="FFFFFF"/>
              </a:solidFill>
            </a:endParaRPr>
          </a:p>
        </p:txBody>
      </p:sp>
      <p:sp>
        <p:nvSpPr>
          <p:cNvPr id="8"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p:txBody>
          <a:bodyPr/>
          <a:lstStyle>
            <a:lvl1pPr>
              <a:defRPr/>
            </a:lvl1pPr>
          </a:lstStyle>
          <a:p>
            <a:pPr>
              <a:defRPr/>
            </a:pPr>
            <a:fld id="{5CF375B1-6007-4FAB-9369-30B5C23732F6}"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477505760"/>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fld id="{4716FAD6-2418-4478-A87F-492396635A91}"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8314C4E-7BCC-46CD-A973-E296CA0D587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38554776"/>
      </p:ext>
    </p:extLst>
  </p:cSld>
  <p:clrMapOvr>
    <a:masterClrMapping/>
  </p:clrMapOvr>
  <p:transition spd="med"/>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p:txBody>
          <a:bodyPr/>
          <a:lstStyle>
            <a:lvl1pPr>
              <a:defRPr/>
            </a:lvl1pPr>
          </a:lstStyle>
          <a:p>
            <a:pPr>
              <a:defRPr/>
            </a:pPr>
            <a:fld id="{CCB675DA-83C1-4CAF-A297-6ED98707D997}" type="datetime1">
              <a:rPr lang="en-US">
                <a:solidFill>
                  <a:srgbClr val="FFFFFF"/>
                </a:solidFill>
              </a:rPr>
              <a:pPr>
                <a:defRPr/>
              </a:pPr>
              <a:t>7/28/2017</a:t>
            </a:fld>
            <a:endParaRPr lang="en-US" dirty="0">
              <a:solidFill>
                <a:srgbClr val="FFFFFF"/>
              </a:solidFill>
            </a:endParaRPr>
          </a:p>
        </p:txBody>
      </p:sp>
      <p:sp>
        <p:nvSpPr>
          <p:cNvPr id="4"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p:txBody>
          <a:bodyPr/>
          <a:lstStyle>
            <a:lvl1pPr>
              <a:defRPr/>
            </a:lvl1pPr>
          </a:lstStyle>
          <a:p>
            <a:pPr>
              <a:defRPr/>
            </a:pPr>
            <a:fld id="{CD75BA92-76C2-46EE-8938-D001741569DC}"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272927816"/>
      </p:ext>
    </p:extLst>
  </p:cSld>
  <p:clrMapOvr>
    <a:masterClrMapping/>
  </p:clrMapOvr>
  <p:transition spd="med"/>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fld id="{22C762E2-9653-46D0-A107-72352CB3DDCA}" type="datetime1">
              <a:rPr lang="en-US">
                <a:solidFill>
                  <a:srgbClr val="FFFFFF"/>
                </a:solidFill>
              </a:rPr>
              <a:pPr>
                <a:defRPr/>
              </a:pPr>
              <a:t>7/28/2017</a:t>
            </a:fld>
            <a:endParaRPr lang="en-US" dirty="0">
              <a:solidFill>
                <a:srgbClr val="FFFFFF"/>
              </a:solidFill>
            </a:endParaRPr>
          </a:p>
        </p:txBody>
      </p:sp>
      <p:sp>
        <p:nvSpPr>
          <p:cNvPr id="3"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p:txBody>
          <a:bodyPr/>
          <a:lstStyle>
            <a:lvl1pPr>
              <a:defRPr/>
            </a:lvl1pPr>
          </a:lstStyle>
          <a:p>
            <a:pPr>
              <a:defRPr/>
            </a:pPr>
            <a:fld id="{E1DC591B-D377-43F3-8ABB-F4BA37EE907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452801562"/>
      </p:ext>
    </p:extLst>
  </p:cSld>
  <p:clrMapOvr>
    <a:masterClrMapping/>
  </p:clrMapOvr>
  <p:transition spd="med"/>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72D7CBD0-6ACC-49D8-B168-4D685343DC8B}"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0D3F2A0A-00D8-47BD-98F1-813FF3AC196E}"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618845387"/>
      </p:ext>
    </p:extLst>
  </p:cSld>
  <p:clrMapOvr>
    <a:masterClrMapping/>
  </p:clrMapOvr>
  <p:transition spd="med"/>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6BD93F3B-D2DA-4DF8-A5D2-40EF95564381}"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E60A3977-8B35-49DD-972A-24574F68872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831891226"/>
      </p:ext>
    </p:extLst>
  </p:cSld>
  <p:clrMapOvr>
    <a:masterClrMapping/>
  </p:clrMapOvr>
  <p:transition spd="med"/>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EA11783F-0368-4F99-B897-8312D98A8659}"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62FE51B3-1B51-4379-A273-2843FBBAABE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07590188"/>
      </p:ext>
    </p:extLst>
  </p:cSld>
  <p:clrMapOvr>
    <a:masterClrMapping/>
  </p:clrMapOvr>
  <p:transition spd="med"/>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795AD44B-0486-498D-AFC6-B411B0BBCDFA}" type="datetime1">
              <a:rPr lang="en-US">
                <a:solidFill>
                  <a:srgbClr val="FFFFFF"/>
                </a:solidFill>
              </a:rPr>
              <a:pPr>
                <a:defRPr/>
              </a:p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1BBC4C5B-84F1-4CF7-860C-F5A372952E87}"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96480215"/>
      </p:ext>
    </p:extLst>
  </p:cSld>
  <p:clrMapOvr>
    <a:masterClrMapping/>
  </p:clrMapOvr>
  <p:transition spd="med"/>
</p:sldLayout>
</file>

<file path=ppt/slideLayouts/slideLayout3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50F96842-6819-48C0-ADAE-627059C74B2D}"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614EF336-09C5-49CE-A3CB-849A4DA40FE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18590412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866AF431-39B1-408C-BF08-041096CF1320}"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CBE54F86-F429-4289-9038-F9777AD0C24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849356206"/>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p:txBody>
          <a:bodyPr/>
          <a:lstStyle>
            <a:lvl1pPr>
              <a:defRPr/>
            </a:lvl1pPr>
          </a:lstStyle>
          <a:p>
            <a:pPr>
              <a:defRPr/>
            </a:pPr>
            <a:fld id="{DDAE3933-2365-4C92-8082-6D753D35BD02}" type="datetime1">
              <a:rPr lang="en-US">
                <a:solidFill>
                  <a:srgbClr val="FFFFFF"/>
                </a:solidFill>
              </a:rPr>
              <a:pPr>
                <a:defRPr/>
              </a:pPr>
              <a:t>7/28/2017</a:t>
            </a:fld>
            <a:endParaRPr lang="en-US" dirty="0">
              <a:solidFill>
                <a:srgbClr val="FFFFFF"/>
              </a:solidFill>
            </a:endParaRPr>
          </a:p>
        </p:txBody>
      </p:sp>
      <p:sp>
        <p:nvSpPr>
          <p:cNvPr id="8"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9" name="Rectangle 46"/>
          <p:cNvSpPr>
            <a:spLocks noGrp="1" noChangeArrowheads="1"/>
          </p:cNvSpPr>
          <p:nvPr>
            <p:ph type="sldNum" sz="quarter" idx="12"/>
          </p:nvPr>
        </p:nvSpPr>
        <p:spPr/>
        <p:txBody>
          <a:bodyPr/>
          <a:lstStyle>
            <a:lvl1pPr>
              <a:defRPr/>
            </a:lvl1pPr>
          </a:lstStyle>
          <a:p>
            <a:pPr>
              <a:defRPr/>
            </a:pPr>
            <a:fld id="{66292F3E-4CC2-4D5F-BA36-8848EC438C0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302615160"/>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p:txBody>
          <a:bodyPr/>
          <a:lstStyle>
            <a:lvl1pPr>
              <a:defRPr/>
            </a:lvl1pPr>
          </a:lstStyle>
          <a:p>
            <a:pPr>
              <a:defRPr/>
            </a:pPr>
            <a:fld id="{9D32B8D3-CA0B-4909-9483-F787901F71A7}" type="datetime1">
              <a:rPr lang="en-US">
                <a:solidFill>
                  <a:srgbClr val="FFFFFF"/>
                </a:solidFill>
              </a:rPr>
              <a:pPr>
                <a:defRPr/>
              </a:pPr>
              <a:t>7/28/2017</a:t>
            </a:fld>
            <a:endParaRPr lang="en-US" dirty="0">
              <a:solidFill>
                <a:srgbClr val="FFFFFF"/>
              </a:solidFill>
            </a:endParaRPr>
          </a:p>
        </p:txBody>
      </p:sp>
      <p:sp>
        <p:nvSpPr>
          <p:cNvPr id="4"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5" name="Rectangle 46"/>
          <p:cNvSpPr>
            <a:spLocks noGrp="1" noChangeArrowheads="1"/>
          </p:cNvSpPr>
          <p:nvPr>
            <p:ph type="sldNum" sz="quarter" idx="12"/>
          </p:nvPr>
        </p:nvSpPr>
        <p:spPr/>
        <p:txBody>
          <a:bodyPr/>
          <a:lstStyle>
            <a:lvl1pPr>
              <a:defRPr/>
            </a:lvl1pPr>
          </a:lstStyle>
          <a:p>
            <a:pPr>
              <a:defRPr/>
            </a:pPr>
            <a:fld id="{D547647C-1281-4D63-BCDC-4A0D52075EF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097162169"/>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fld id="{71928576-EB0C-47CA-A2D2-D770B3D83DDD}" type="datetime1">
              <a:rPr lang="en-US">
                <a:solidFill>
                  <a:srgbClr val="FFFFFF"/>
                </a:solidFill>
              </a:rPr>
              <a:pPr>
                <a:defRPr/>
              </a:pPr>
              <a:t>7/28/2017</a:t>
            </a:fld>
            <a:endParaRPr lang="en-US" dirty="0">
              <a:solidFill>
                <a:srgbClr val="FFFFFF"/>
              </a:solidFill>
            </a:endParaRPr>
          </a:p>
        </p:txBody>
      </p:sp>
      <p:sp>
        <p:nvSpPr>
          <p:cNvPr id="3"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4" name="Rectangle 46"/>
          <p:cNvSpPr>
            <a:spLocks noGrp="1" noChangeArrowheads="1"/>
          </p:cNvSpPr>
          <p:nvPr>
            <p:ph type="sldNum" sz="quarter" idx="12"/>
          </p:nvPr>
        </p:nvSpPr>
        <p:spPr/>
        <p:txBody>
          <a:bodyPr/>
          <a:lstStyle>
            <a:lvl1pPr>
              <a:defRPr/>
            </a:lvl1pPr>
          </a:lstStyle>
          <a:p>
            <a:pPr>
              <a:defRPr/>
            </a:pPr>
            <a:fld id="{EB494601-A4A5-4BCA-B42F-365119174BD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922306932"/>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E6923866-5E4C-4A41-B524-8E7B4DC352AF}"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B48C7BF3-54A6-4E48-A2B1-475B0056858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912923588"/>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BF4D3987-B179-4DE5-92CF-BFE19CF3053B}" type="datetime1">
              <a:rPr lang="en-US">
                <a:solidFill>
                  <a:srgbClr val="FFFFFF"/>
                </a:solidFill>
              </a:rPr>
              <a:pPr>
                <a:defRPr/>
              </a:p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0DF3A0C3-081F-4DB6-BEC0-8BF05CDD3F6F}"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187748710"/>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3.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2.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3.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2.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638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35"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37"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038"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0"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2"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4"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638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1638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38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fld id="{42A12106-A17D-4561-9EF0-2A6CD8346304}" type="datetime1">
              <a:rPr lang="en-US">
                <a:solidFill>
                  <a:srgbClr val="FFFFFF"/>
                </a:solidFill>
              </a:rPr>
              <a:pPr fontAlgn="base">
                <a:spcBef>
                  <a:spcPct val="0"/>
                </a:spcBef>
                <a:spcAft>
                  <a:spcPct val="0"/>
                </a:spcAft>
                <a:defRPr/>
              </a:pPr>
              <a:t>7/28/2017</a:t>
            </a:fld>
            <a:endParaRPr lang="en-US" dirty="0">
              <a:solidFill>
                <a:srgbClr val="FFFFFF"/>
              </a:solidFill>
            </a:endParaRPr>
          </a:p>
        </p:txBody>
      </p:sp>
      <p:sp>
        <p:nvSpPr>
          <p:cNvPr id="1638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1638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1C67580F-B5FC-41F3-8E70-EE75C617BB4B}"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410370002"/>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med"/>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638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35"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37"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038"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0"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2"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4"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638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a:solidFill>
                  <a:srgbClr val="FFFFFF"/>
                </a:solidFill>
              </a:endParaRPr>
            </a:p>
          </p:txBody>
        </p:sp>
        <p:sp>
          <p:nvSpPr>
            <p:cNvPr id="1638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1638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38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fld id="{42A12106-A17D-4561-9EF0-2A6CD8346304}" type="datetime1">
              <a:rPr lang="en-US">
                <a:solidFill>
                  <a:srgbClr val="FFFFFF"/>
                </a:solidFill>
              </a:rPr>
              <a:pPr fontAlgn="base">
                <a:spcBef>
                  <a:spcPct val="0"/>
                </a:spcBef>
                <a:spcAft>
                  <a:spcPct val="0"/>
                </a:spcAft>
                <a:defRPr/>
              </a:pPr>
              <a:t>7/28/2017</a:t>
            </a:fld>
            <a:endParaRPr lang="en-US" dirty="0">
              <a:solidFill>
                <a:srgbClr val="FFFFFF"/>
              </a:solidFill>
            </a:endParaRPr>
          </a:p>
        </p:txBody>
      </p:sp>
      <p:sp>
        <p:nvSpPr>
          <p:cNvPr id="1638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1638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1C67580F-B5FC-41F3-8E70-EE75C617BB4B}"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3037513514"/>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spd="med"/>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638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35" name="Freeform 6"/>
            <p:cNvSpPr>
              <a:spLocks/>
            </p:cNvSpPr>
            <p:nvPr/>
          </p:nvSpPr>
          <p:spPr bwMode="hidden">
            <a:xfrm>
              <a:off x="4038" y="3577"/>
              <a:ext cx="1720" cy="65"/>
            </a:xfrm>
            <a:custGeom>
              <a:avLst/>
              <a:gdLst>
                <a:gd name="T0" fmla="*/ 1680 w 1722"/>
                <a:gd name="T1" fmla="*/ 45 h 66"/>
                <a:gd name="T2" fmla="*/ 1680 w 1722"/>
                <a:gd name="T3" fmla="*/ 39 h 66"/>
                <a:gd name="T4" fmla="*/ 0 w 1722"/>
                <a:gd name="T5" fmla="*/ 0 h 66"/>
                <a:gd name="T6" fmla="*/ 0 w 1722"/>
                <a:gd name="T7" fmla="*/ 33 h 66"/>
                <a:gd name="T8" fmla="*/ 1680 w 1722"/>
                <a:gd name="T9" fmla="*/ 45 h 66"/>
                <a:gd name="T10" fmla="*/ 1680 w 1722"/>
                <a:gd name="T11" fmla="*/ 45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37" name="Freeform 8"/>
            <p:cNvSpPr>
              <a:spLocks/>
            </p:cNvSpPr>
            <p:nvPr/>
          </p:nvSpPr>
          <p:spPr bwMode="hidden">
            <a:xfrm>
              <a:off x="4784" y="3702"/>
              <a:ext cx="974" cy="101"/>
            </a:xfrm>
            <a:custGeom>
              <a:avLst/>
              <a:gdLst>
                <a:gd name="T0" fmla="*/ 954 w 975"/>
                <a:gd name="T1" fmla="*/ 48 h 101"/>
                <a:gd name="T2" fmla="*/ 954 w 975"/>
                <a:gd name="T3" fmla="*/ 0 h 101"/>
                <a:gd name="T4" fmla="*/ 0 w 975"/>
                <a:gd name="T5" fmla="*/ 24 h 101"/>
                <a:gd name="T6" fmla="*/ 0 w 975"/>
                <a:gd name="T7" fmla="*/ 101 h 101"/>
                <a:gd name="T8" fmla="*/ 954 w 975"/>
                <a:gd name="T9" fmla="*/ 48 h 101"/>
                <a:gd name="T10" fmla="*/ 954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038" name="Freeform 9"/>
            <p:cNvSpPr>
              <a:spLocks/>
            </p:cNvSpPr>
            <p:nvPr/>
          </p:nvSpPr>
          <p:spPr bwMode="hidden">
            <a:xfrm>
              <a:off x="3619" y="3815"/>
              <a:ext cx="2139" cy="198"/>
            </a:xfrm>
            <a:custGeom>
              <a:avLst/>
              <a:gdLst>
                <a:gd name="T0" fmla="*/ 2099 w 2141"/>
                <a:gd name="T1" fmla="*/ 0 h 198"/>
                <a:gd name="T2" fmla="*/ 0 w 2141"/>
                <a:gd name="T3" fmla="*/ 156 h 198"/>
                <a:gd name="T4" fmla="*/ 0 w 2141"/>
                <a:gd name="T5" fmla="*/ 198 h 198"/>
                <a:gd name="T6" fmla="*/ 2099 w 2141"/>
                <a:gd name="T7" fmla="*/ 0 h 198"/>
                <a:gd name="T8" fmla="*/ 2099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0" name="Freeform 11"/>
            <p:cNvSpPr>
              <a:spLocks/>
            </p:cNvSpPr>
            <p:nvPr/>
          </p:nvSpPr>
          <p:spPr bwMode="hidden">
            <a:xfrm>
              <a:off x="2097" y="4043"/>
              <a:ext cx="2514" cy="276"/>
            </a:xfrm>
            <a:custGeom>
              <a:avLst/>
              <a:gdLst>
                <a:gd name="T0" fmla="*/ 2119 w 2517"/>
                <a:gd name="T1" fmla="*/ 276 h 276"/>
                <a:gd name="T2" fmla="*/ 2454 w 2517"/>
                <a:gd name="T3" fmla="*/ 204 h 276"/>
                <a:gd name="T4" fmla="*/ 2197 w 2517"/>
                <a:gd name="T5" fmla="*/ 0 h 276"/>
                <a:gd name="T6" fmla="*/ 0 w 2517"/>
                <a:gd name="T7" fmla="*/ 276 h 276"/>
                <a:gd name="T8" fmla="*/ 2119 w 2517"/>
                <a:gd name="T9" fmla="*/ 276 h 276"/>
                <a:gd name="T10" fmla="*/ 2119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2" name="Freeform 13"/>
            <p:cNvSpPr>
              <a:spLocks/>
            </p:cNvSpPr>
            <p:nvPr/>
          </p:nvSpPr>
          <p:spPr bwMode="hidden">
            <a:xfrm>
              <a:off x="5030" y="3151"/>
              <a:ext cx="728" cy="240"/>
            </a:xfrm>
            <a:custGeom>
              <a:avLst/>
              <a:gdLst>
                <a:gd name="T0" fmla="*/ 708 w 729"/>
                <a:gd name="T1" fmla="*/ 240 h 240"/>
                <a:gd name="T2" fmla="*/ 0 w 729"/>
                <a:gd name="T3" fmla="*/ 0 h 240"/>
                <a:gd name="T4" fmla="*/ 0 w 729"/>
                <a:gd name="T5" fmla="*/ 6 h 240"/>
                <a:gd name="T6" fmla="*/ 708 w 729"/>
                <a:gd name="T7" fmla="*/ 240 h 240"/>
                <a:gd name="T8" fmla="*/ 708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4" name="Freeform 15"/>
            <p:cNvSpPr>
              <a:spLocks/>
            </p:cNvSpPr>
            <p:nvPr/>
          </p:nvSpPr>
          <p:spPr bwMode="hidden">
            <a:xfrm>
              <a:off x="5030" y="3049"/>
              <a:ext cx="728" cy="318"/>
            </a:xfrm>
            <a:custGeom>
              <a:avLst/>
              <a:gdLst>
                <a:gd name="T0" fmla="*/ 708 w 729"/>
                <a:gd name="T1" fmla="*/ 318 h 318"/>
                <a:gd name="T2" fmla="*/ 708 w 729"/>
                <a:gd name="T3" fmla="*/ 312 h 318"/>
                <a:gd name="T4" fmla="*/ 0 w 729"/>
                <a:gd name="T5" fmla="*/ 0 h 318"/>
                <a:gd name="T6" fmla="*/ 0 w 729"/>
                <a:gd name="T7" fmla="*/ 54 h 318"/>
                <a:gd name="T8" fmla="*/ 708 w 729"/>
                <a:gd name="T9" fmla="*/ 318 h 318"/>
                <a:gd name="T10" fmla="*/ 708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638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291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mtClean="0">
                <a:solidFill>
                  <a:srgbClr val="FFFFFF"/>
                </a:solidFill>
              </a:endParaRPr>
            </a:p>
          </p:txBody>
        </p:sp>
        <p:sp>
          <p:nvSpPr>
            <p:cNvPr id="1638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1638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38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fld id="{151FB94F-E266-46B4-B3EB-87E7CA0C30DA}" type="datetime1">
              <a:rPr lang="en-US">
                <a:solidFill>
                  <a:srgbClr val="FFFFFF"/>
                </a:solidFill>
              </a:rPr>
              <a:pPr fontAlgn="base">
                <a:spcBef>
                  <a:spcPct val="0"/>
                </a:spcBef>
                <a:spcAft>
                  <a:spcPct val="0"/>
                </a:spcAft>
                <a:defRPr/>
              </a:pPr>
              <a:t>7/28/2017</a:t>
            </a:fld>
            <a:endParaRPr lang="en-US" dirty="0">
              <a:solidFill>
                <a:srgbClr val="FFFFFF"/>
              </a:solidFill>
            </a:endParaRPr>
          </a:p>
        </p:txBody>
      </p:sp>
      <p:sp>
        <p:nvSpPr>
          <p:cNvPr id="1638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a:solidFill>
                <a:srgbClr val="FFFFFF"/>
              </a:solidFill>
            </a:endParaRPr>
          </a:p>
        </p:txBody>
      </p:sp>
      <p:sp>
        <p:nvSpPr>
          <p:cNvPr id="1638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65993BED-05E2-4AC7-A566-D739EADB57E3}"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1453333674"/>
      </p:ext>
    </p:extLst>
  </p:cSld>
  <p:clrMap bg1="dk2" tx1="lt1" bg2="dk1" tx2="lt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ransition spd="med"/>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8" Type="http://schemas.openxmlformats.org/officeDocument/2006/relationships/hyperlink" Target="mailto:pprice@emory.edu" TargetMode="External"/><Relationship Id="rId3" Type="http://schemas.openxmlformats.org/officeDocument/2006/relationships/hyperlink" Target="http://www.coi.emory.edu/" TargetMode="External"/><Relationship Id="rId7" Type="http://schemas.openxmlformats.org/officeDocument/2006/relationships/hyperlink" Target="mailto:psurbey@emory.edu" TargetMode="External"/><Relationship Id="rId2" Type="http://schemas.openxmlformats.org/officeDocument/2006/relationships/hyperlink" Target="mailto:COI-OFFICE@LISTSERV.CC.EMORY.EDU" TargetMode="External"/><Relationship Id="rId1" Type="http://schemas.openxmlformats.org/officeDocument/2006/relationships/slideLayout" Target="../slideLayouts/slideLayout36.xml"/><Relationship Id="rId6" Type="http://schemas.openxmlformats.org/officeDocument/2006/relationships/hyperlink" Target="mailto:kristy.towry@emory.edu" TargetMode="External"/><Relationship Id="rId5" Type="http://schemas.openxmlformats.org/officeDocument/2006/relationships/hyperlink" Target="mailto:cfree01@emory.edu" TargetMode="External"/><Relationship Id="rId4" Type="http://schemas.openxmlformats.org/officeDocument/2006/relationships/hyperlink" Target="mailto:zwurie@emory.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457200" y="1981200"/>
            <a:ext cx="8229600" cy="1828800"/>
          </a:xfrm>
        </p:spPr>
        <p:txBody>
          <a:bodyPr/>
          <a:lstStyle/>
          <a:p>
            <a:r>
              <a:rPr lang="en-US" sz="8000" dirty="0" err="1" smtClean="0">
                <a:solidFill>
                  <a:srgbClr val="FFCC00"/>
                </a:solidFill>
                <a:effectLst/>
              </a:rPr>
              <a:t>eCOI</a:t>
            </a:r>
            <a:r>
              <a:rPr lang="en-US" sz="8000" dirty="0" smtClean="0">
                <a:solidFill>
                  <a:srgbClr val="FFCC00"/>
                </a:solidFill>
                <a:effectLst/>
              </a:rPr>
              <a:t/>
            </a:r>
            <a:br>
              <a:rPr lang="en-US" sz="8000" dirty="0" smtClean="0">
                <a:solidFill>
                  <a:srgbClr val="FFCC00"/>
                </a:solidFill>
                <a:effectLst/>
              </a:rPr>
            </a:br>
            <a:r>
              <a:rPr lang="en-US" sz="2000" i="1" dirty="0" smtClean="0">
                <a:solidFill>
                  <a:srgbClr val="FFCC00"/>
                </a:solidFill>
                <a:effectLst/>
                <a:latin typeface="Cambria" pitchFamily="18" charset="0"/>
              </a:rPr>
              <a:t>electronic Conflict of Interest</a:t>
            </a:r>
            <a:endParaRPr lang="en-US" sz="2000" i="1" dirty="0">
              <a:solidFill>
                <a:srgbClr val="FFCC00"/>
              </a:solidFill>
              <a:effectLst/>
              <a:latin typeface="Cambria" pitchFamily="18" charset="0"/>
            </a:endParaRPr>
          </a:p>
        </p:txBody>
      </p:sp>
      <p:sp>
        <p:nvSpPr>
          <p:cNvPr id="3" name="Subtitle 2"/>
          <p:cNvSpPr>
            <a:spLocks noGrp="1"/>
          </p:cNvSpPr>
          <p:nvPr>
            <p:ph type="subTitle" sz="quarter" idx="1"/>
          </p:nvPr>
        </p:nvSpPr>
        <p:spPr/>
        <p:txBody>
          <a:bodyPr/>
          <a:lstStyle/>
          <a:p>
            <a:r>
              <a:rPr lang="en-US" sz="6600" dirty="0" smtClean="0"/>
              <a:t>User Guide</a:t>
            </a:r>
          </a:p>
          <a:p>
            <a:endParaRPr lang="en-US" sz="2800" dirty="0"/>
          </a:p>
        </p:txBody>
      </p:sp>
      <p:sp>
        <p:nvSpPr>
          <p:cNvPr id="4" name="Slide Number Placeholder 3"/>
          <p:cNvSpPr>
            <a:spLocks noGrp="1"/>
          </p:cNvSpPr>
          <p:nvPr>
            <p:ph type="sldNum" sz="quarter" idx="12"/>
          </p:nvPr>
        </p:nvSpPr>
        <p:spPr/>
        <p:txBody>
          <a:bodyPr/>
          <a:lstStyle/>
          <a:p>
            <a:pPr>
              <a:defRPr/>
            </a:pPr>
            <a:fld id="{1F20EDAB-5DAE-48BF-BDD3-4D571DBD3F94}" type="slidenum">
              <a:rPr lang="en-US" smtClean="0">
                <a:solidFill>
                  <a:srgbClr val="FFFFFF"/>
                </a:solidFill>
              </a:rPr>
              <a:pPr>
                <a:defRPr/>
              </a:pPr>
              <a:t>1</a:t>
            </a:fld>
            <a:endParaRPr lang="en-US" dirty="0">
              <a:solidFill>
                <a:srgbClr val="FFFFFF"/>
              </a:solidFill>
            </a:endParaRPr>
          </a:p>
        </p:txBody>
      </p:sp>
      <p:pic>
        <p:nvPicPr>
          <p:cNvPr id="1028" name="Picture 4" descr="C:\Users\jdthom9\Desktop\Emory University\horizontal\jpg &amp; png\EU_hz_rev.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77000" y="457200"/>
            <a:ext cx="2285999" cy="59260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304800" y="5867400"/>
            <a:ext cx="4934492" cy="338554"/>
          </a:xfrm>
          <a:prstGeom prst="rect">
            <a:avLst/>
          </a:prstGeom>
        </p:spPr>
        <p:txBody>
          <a:bodyPr wrap="none">
            <a:spAutoFit/>
          </a:bodyPr>
          <a:lstStyle/>
          <a:p>
            <a:r>
              <a:rPr lang="en-US" sz="1600" dirty="0" smtClean="0"/>
              <a:t>Emory University, Office </a:t>
            </a:r>
            <a:r>
              <a:rPr lang="en-US" sz="1600" dirty="0"/>
              <a:t>of Research </a:t>
            </a:r>
            <a:r>
              <a:rPr lang="en-US" sz="1600" dirty="0" smtClean="0"/>
              <a:t> Administration</a:t>
            </a:r>
            <a:endParaRPr lang="en-US" sz="1600" dirty="0"/>
          </a:p>
        </p:txBody>
      </p:sp>
    </p:spTree>
    <p:extLst>
      <p:ext uri="{BB962C8B-B14F-4D97-AF65-F5344CB8AC3E}">
        <p14:creationId xmlns:p14="http://schemas.microsoft.com/office/powerpoint/2010/main" val="280306880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468313" y="1376363"/>
            <a:ext cx="8229600" cy="5221287"/>
          </a:xfrm>
        </p:spPr>
        <p:txBody>
          <a:bodyPr anchor="t"/>
          <a:lstStyle/>
          <a:p>
            <a:pPr algn="l" eaLnBrk="1" hangingPunct="1">
              <a:defRPr/>
            </a:pPr>
            <a:r>
              <a:rPr lang="en-US" sz="2000" dirty="0"/>
              <a:t>Emory's </a:t>
            </a:r>
            <a:r>
              <a:rPr lang="en-US" sz="2000" dirty="0" err="1"/>
              <a:t>eCOI</a:t>
            </a:r>
            <a:r>
              <a:rPr lang="en-US" sz="2000" dirty="0"/>
              <a:t> software program is a University and Healthcare system-wide tool that helps administrators implement Emory's policies and procedures. The software is designed to collect, process, store, and report information about the Investigators’ financial interests and external activities related to their institutional responsibilities. </a:t>
            </a:r>
            <a:br>
              <a:rPr lang="en-US" sz="2000" dirty="0"/>
            </a:br>
            <a:r>
              <a:rPr lang="en-US" sz="2000" dirty="0"/>
              <a:t/>
            </a:r>
            <a:br>
              <a:rPr lang="en-US" sz="2000" dirty="0"/>
            </a:br>
            <a:r>
              <a:rPr lang="en-US" sz="2000" dirty="0"/>
              <a:t>Only Emory University and Healthcare faculty, staff and students with a valid Emory user identification and password have access to the system. The system has detailed access control to ensure only appropriate individuals have access to appropriate information. Emory’s Office of Research Administration is the only entity that has complete access to the information you submit.</a:t>
            </a:r>
            <a:br>
              <a:rPr lang="en-US" sz="2000" dirty="0"/>
            </a:br>
            <a:r>
              <a:rPr lang="en-US" sz="2000" dirty="0"/>
              <a:t/>
            </a:r>
            <a:br>
              <a:rPr lang="en-US" sz="2000" dirty="0"/>
            </a:br>
            <a:r>
              <a:rPr lang="en-US" sz="2000" dirty="0"/>
              <a:t>If faculty or staff have a government agency appointment or affiliation, they must check with that agency about any additional reporting requirements.</a:t>
            </a:r>
            <a:endParaRPr lang="en-US" sz="3200" dirty="0" smtClean="0"/>
          </a:p>
        </p:txBody>
      </p:sp>
      <p:sp>
        <p:nvSpPr>
          <p:cNvPr id="2" name="TextBox 1"/>
          <p:cNvSpPr txBox="1"/>
          <p:nvPr/>
        </p:nvSpPr>
        <p:spPr>
          <a:xfrm>
            <a:off x="1147763" y="404813"/>
            <a:ext cx="6848475" cy="708025"/>
          </a:xfrm>
          <a:prstGeom prst="rect">
            <a:avLst/>
          </a:prstGeom>
          <a:noFill/>
        </p:spPr>
        <p:txBody>
          <a:bodyPr>
            <a:spAutoFit/>
          </a:bodyPr>
          <a:lstStyle/>
          <a:p>
            <a:pPr algn="ctr" eaLnBrk="0" fontAlgn="base" hangingPunct="0">
              <a:spcBef>
                <a:spcPct val="0"/>
              </a:spcBef>
              <a:spcAft>
                <a:spcPct val="0"/>
              </a:spcAft>
              <a:tabLst>
                <a:tab pos="282575" algn="l"/>
              </a:tabLst>
              <a:defRPr/>
            </a:pPr>
            <a:r>
              <a:rPr lang="en-US" sz="4000" kern="0" dirty="0" smtClean="0">
                <a:solidFill>
                  <a:srgbClr val="FFCC00"/>
                </a:solidFill>
                <a:effectLst>
                  <a:outerShdw blurRad="38100" dist="38100" dir="2700000" algn="tl">
                    <a:srgbClr val="000000"/>
                  </a:outerShdw>
                </a:effectLst>
              </a:rPr>
              <a:t>About </a:t>
            </a:r>
            <a:r>
              <a:rPr lang="en-US" sz="4000" kern="0" dirty="0" err="1" smtClean="0">
                <a:solidFill>
                  <a:srgbClr val="FFCC00"/>
                </a:solidFill>
                <a:effectLst>
                  <a:outerShdw blurRad="38100" dist="38100" dir="2700000" algn="tl">
                    <a:srgbClr val="000000"/>
                  </a:outerShdw>
                </a:effectLst>
              </a:rPr>
              <a:t>eCOI</a:t>
            </a:r>
            <a:endParaRPr lang="en-US" dirty="0">
              <a:solidFill>
                <a:srgbClr val="FFFFFF"/>
              </a:solidFill>
            </a:endParaRPr>
          </a:p>
        </p:txBody>
      </p:sp>
    </p:spTree>
    <p:custDataLst>
      <p:tags r:id="rId1"/>
    </p:custDataLst>
    <p:extLst>
      <p:ext uri="{BB962C8B-B14F-4D97-AF65-F5344CB8AC3E}">
        <p14:creationId xmlns:p14="http://schemas.microsoft.com/office/powerpoint/2010/main" val="331104683"/>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304801" y="457200"/>
            <a:ext cx="8058150" cy="609600"/>
          </a:xfrm>
        </p:spPr>
        <p:txBody>
          <a:bodyPr/>
          <a:lstStyle/>
          <a:p>
            <a:pPr algn="l" eaLnBrk="1" hangingPunct="1">
              <a:defRPr/>
            </a:pPr>
            <a:r>
              <a:rPr lang="en-US" sz="2400" dirty="0" smtClean="0">
                <a:solidFill>
                  <a:srgbClr val="FFCC00"/>
                </a:solidFill>
              </a:rPr>
              <a:t>There are four distinct sections of this application:</a:t>
            </a:r>
          </a:p>
        </p:txBody>
      </p:sp>
      <p:sp>
        <p:nvSpPr>
          <p:cNvPr id="6149" name="Rectangle 5"/>
          <p:cNvSpPr>
            <a:spLocks noGrp="1" noChangeArrowheads="1"/>
          </p:cNvSpPr>
          <p:nvPr>
            <p:ph type="body" idx="1"/>
          </p:nvPr>
        </p:nvSpPr>
        <p:spPr>
          <a:xfrm>
            <a:off x="792163" y="1268413"/>
            <a:ext cx="7772400" cy="5292725"/>
          </a:xfrm>
        </p:spPr>
        <p:txBody>
          <a:bodyPr>
            <a:noAutofit/>
          </a:bodyPr>
          <a:lstStyle/>
          <a:p>
            <a:pPr marL="339725" indent="-339725" eaLnBrk="1" hangingPunct="1">
              <a:lnSpc>
                <a:spcPct val="70000"/>
              </a:lnSpc>
              <a:spcBef>
                <a:spcPts val="0"/>
              </a:spcBef>
              <a:buFont typeface="Wingdings" pitchFamily="2" charset="2"/>
              <a:buNone/>
              <a:defRPr/>
            </a:pPr>
            <a:r>
              <a:rPr lang="en-US" sz="1800" dirty="0" smtClean="0"/>
              <a:t>1.</a:t>
            </a:r>
            <a:r>
              <a:rPr lang="en-US" sz="1800" i="1" dirty="0" smtClean="0"/>
              <a:t>	</a:t>
            </a:r>
            <a:r>
              <a:rPr lang="en-US" sz="1800" i="1" dirty="0">
                <a:solidFill>
                  <a:srgbClr val="FFCC00"/>
                </a:solidFill>
              </a:rPr>
              <a:t>COI Training</a:t>
            </a:r>
            <a:r>
              <a:rPr lang="en-US" sz="1800" i="1" dirty="0"/>
              <a:t>, </a:t>
            </a:r>
            <a:r>
              <a:rPr lang="en-US" sz="1800" dirty="0" smtClean="0"/>
              <a:t>where </a:t>
            </a:r>
            <a:r>
              <a:rPr lang="en-US" sz="1800" dirty="0"/>
              <a:t>faculty and staff certify that they have received information about Emory’s policies and the federal regulations on Objectivity in Research.</a:t>
            </a:r>
          </a:p>
          <a:p>
            <a:pPr marL="0" indent="0" eaLnBrk="1" hangingPunct="1">
              <a:lnSpc>
                <a:spcPct val="70000"/>
              </a:lnSpc>
              <a:spcBef>
                <a:spcPts val="0"/>
              </a:spcBef>
              <a:buFont typeface="Wingdings" pitchFamily="2" charset="2"/>
              <a:buNone/>
              <a:defRPr/>
            </a:pPr>
            <a:endParaRPr lang="en-US" sz="2000" dirty="0"/>
          </a:p>
          <a:p>
            <a:pPr marL="339725" indent="-339725" eaLnBrk="1" hangingPunct="1">
              <a:lnSpc>
                <a:spcPct val="70000"/>
              </a:lnSpc>
              <a:spcBef>
                <a:spcPts val="0"/>
              </a:spcBef>
              <a:buFont typeface="Wingdings" pitchFamily="2" charset="2"/>
              <a:buNone/>
              <a:defRPr/>
            </a:pPr>
            <a:r>
              <a:rPr lang="en-US" sz="1800" dirty="0" smtClean="0"/>
              <a:t>2.</a:t>
            </a:r>
            <a:r>
              <a:rPr lang="en-US" sz="1800" i="1" dirty="0" smtClean="0">
                <a:solidFill>
                  <a:srgbClr val="FFCC00"/>
                </a:solidFill>
              </a:rPr>
              <a:t>	</a:t>
            </a:r>
            <a:r>
              <a:rPr lang="en-US" sz="1800" i="1" dirty="0">
                <a:solidFill>
                  <a:srgbClr val="FFCC00"/>
                </a:solidFill>
              </a:rPr>
              <a:t>Annual Certification</a:t>
            </a:r>
            <a:r>
              <a:rPr lang="en-US" sz="1800" dirty="0"/>
              <a:t>, used by faculty during the annual certification period to review and update their current external activities and financial interests in research and certify that they are up to date. </a:t>
            </a:r>
          </a:p>
          <a:p>
            <a:pPr marL="339725" indent="-339725" eaLnBrk="1" hangingPunct="1">
              <a:lnSpc>
                <a:spcPct val="70000"/>
              </a:lnSpc>
              <a:spcBef>
                <a:spcPts val="0"/>
              </a:spcBef>
              <a:buFont typeface="Wingdings" pitchFamily="2" charset="2"/>
              <a:buNone/>
              <a:defRPr/>
            </a:pPr>
            <a:endParaRPr lang="en-US" sz="2000" dirty="0" smtClean="0"/>
          </a:p>
          <a:p>
            <a:pPr marL="339725" indent="-339725" eaLnBrk="1" hangingPunct="1">
              <a:lnSpc>
                <a:spcPct val="70000"/>
              </a:lnSpc>
              <a:spcBef>
                <a:spcPts val="0"/>
              </a:spcBef>
              <a:buClr>
                <a:srgbClr val="FFC000"/>
              </a:buClr>
              <a:buFont typeface="Wingdings" pitchFamily="2" charset="2"/>
              <a:buNone/>
              <a:defRPr/>
            </a:pPr>
            <a:r>
              <a:rPr lang="en-US" sz="1800" dirty="0" smtClean="0"/>
              <a:t>3.</a:t>
            </a:r>
            <a:r>
              <a:rPr lang="en-US" sz="1800" i="1" dirty="0" smtClean="0">
                <a:solidFill>
                  <a:srgbClr val="FFCC00"/>
                </a:solidFill>
              </a:rPr>
              <a:t>	</a:t>
            </a:r>
            <a:r>
              <a:rPr lang="en-US" sz="1800" i="1" dirty="0">
                <a:solidFill>
                  <a:srgbClr val="FFCC00"/>
                </a:solidFill>
              </a:rPr>
              <a:t>Faculty External Activities</a:t>
            </a:r>
            <a:r>
              <a:rPr lang="en-US" sz="2000" dirty="0"/>
              <a:t>, used by faculty members to report their external activities, such as consulting agreements, related to their Institutional Responsibilities and receive permission for these activities from their department chairs and deans. </a:t>
            </a:r>
          </a:p>
          <a:p>
            <a:pPr marL="339725" indent="-339725" eaLnBrk="1" hangingPunct="1">
              <a:lnSpc>
                <a:spcPct val="70000"/>
              </a:lnSpc>
              <a:spcBef>
                <a:spcPts val="0"/>
              </a:spcBef>
              <a:buClr>
                <a:srgbClr val="FFC000"/>
              </a:buClr>
              <a:buFont typeface="Wingdings" pitchFamily="2" charset="2"/>
              <a:buNone/>
              <a:defRPr/>
            </a:pPr>
            <a:endParaRPr lang="en-US" sz="2000" dirty="0" smtClean="0"/>
          </a:p>
          <a:p>
            <a:pPr marL="339725" indent="-339725" eaLnBrk="1" hangingPunct="1">
              <a:lnSpc>
                <a:spcPct val="70000"/>
              </a:lnSpc>
              <a:spcBef>
                <a:spcPts val="0"/>
              </a:spcBef>
              <a:buFont typeface="Wingdings" pitchFamily="2" charset="2"/>
              <a:buNone/>
              <a:defRPr/>
            </a:pPr>
            <a:r>
              <a:rPr lang="en-US" sz="1800" dirty="0" smtClean="0"/>
              <a:t>4.	</a:t>
            </a:r>
            <a:r>
              <a:rPr lang="en-US" sz="1800" i="1" dirty="0" smtClean="0">
                <a:solidFill>
                  <a:srgbClr val="FFCC00"/>
                </a:solidFill>
              </a:rPr>
              <a:t>Financial </a:t>
            </a:r>
            <a:r>
              <a:rPr lang="en-US" sz="1800" i="1" dirty="0">
                <a:solidFill>
                  <a:srgbClr val="FFCC00"/>
                </a:solidFill>
              </a:rPr>
              <a:t>Interests in Research Reports </a:t>
            </a:r>
          </a:p>
          <a:p>
            <a:pPr marL="339725" indent="-339725" eaLnBrk="1" hangingPunct="1">
              <a:lnSpc>
                <a:spcPct val="70000"/>
              </a:lnSpc>
              <a:spcBef>
                <a:spcPts val="0"/>
              </a:spcBef>
              <a:buFont typeface="Wingdings" pitchFamily="2" charset="2"/>
              <a:buNone/>
              <a:tabLst>
                <a:tab pos="566738" algn="l"/>
              </a:tabLst>
              <a:defRPr/>
            </a:pPr>
            <a:r>
              <a:rPr lang="en-US" sz="1600" dirty="0"/>
              <a:t>	a. Proposal Financial Interest in Research Report, used by research 	    	administrators and PIs to initiate the process of collecting 	Investigator’s Financial Interest in Research Reports for their </a:t>
            </a:r>
            <a:r>
              <a:rPr lang="en-US" sz="1600" dirty="0" smtClean="0"/>
              <a:t>proposals</a:t>
            </a:r>
            <a:r>
              <a:rPr lang="en-US" sz="1600" dirty="0"/>
              <a:t>. </a:t>
            </a:r>
          </a:p>
          <a:p>
            <a:pPr marL="339725" indent="-339725" eaLnBrk="1" hangingPunct="1">
              <a:lnSpc>
                <a:spcPct val="70000"/>
              </a:lnSpc>
              <a:spcBef>
                <a:spcPts val="0"/>
              </a:spcBef>
              <a:buFont typeface="Wingdings" pitchFamily="2" charset="2"/>
              <a:buNone/>
              <a:tabLst>
                <a:tab pos="566738" algn="l"/>
              </a:tabLst>
              <a:defRPr/>
            </a:pPr>
            <a:endParaRPr lang="en-US" sz="900" dirty="0"/>
          </a:p>
          <a:p>
            <a:pPr marL="339725" indent="-339725" eaLnBrk="1" hangingPunct="1">
              <a:lnSpc>
                <a:spcPct val="70000"/>
              </a:lnSpc>
              <a:spcBef>
                <a:spcPts val="0"/>
              </a:spcBef>
              <a:buFont typeface="Wingdings" pitchFamily="2" charset="2"/>
              <a:buNone/>
              <a:tabLst>
                <a:tab pos="625475" algn="l"/>
              </a:tabLst>
              <a:defRPr/>
            </a:pPr>
            <a:r>
              <a:rPr lang="en-US" sz="1600" dirty="0"/>
              <a:t>	b. Investigator's Financial Interest in Research Report, used by</a:t>
            </a:r>
          </a:p>
          <a:p>
            <a:pPr marL="339725" indent="-339725" eaLnBrk="1" hangingPunct="1">
              <a:lnSpc>
                <a:spcPct val="70000"/>
              </a:lnSpc>
              <a:spcBef>
                <a:spcPts val="0"/>
              </a:spcBef>
              <a:buFont typeface="Wingdings" pitchFamily="2" charset="2"/>
              <a:buNone/>
              <a:tabLst>
                <a:tab pos="574675" algn="l"/>
                <a:tab pos="857250" algn="l"/>
              </a:tabLst>
              <a:defRPr/>
            </a:pPr>
            <a:r>
              <a:rPr lang="en-US" sz="1600" dirty="0"/>
              <a:t>		an Investigator to report whether s/he has any significant </a:t>
            </a:r>
            <a:r>
              <a:rPr lang="en-US" sz="1600" dirty="0" smtClean="0"/>
              <a:t>financial   </a:t>
            </a:r>
            <a:r>
              <a:rPr lang="en-US" sz="1600" dirty="0"/>
              <a:t>	interests associated with a specific research proposal. </a:t>
            </a:r>
          </a:p>
          <a:p>
            <a:pPr marL="463550" indent="-463550" eaLnBrk="1" hangingPunct="1">
              <a:lnSpc>
                <a:spcPct val="70000"/>
              </a:lnSpc>
              <a:buFont typeface="Wingdings" pitchFamily="2" charset="2"/>
              <a:buNone/>
              <a:defRPr/>
            </a:pPr>
            <a:endParaRPr lang="en-US" sz="1600" dirty="0" smtClean="0"/>
          </a:p>
        </p:txBody>
      </p:sp>
    </p:spTree>
    <p:custDataLst>
      <p:tags r:id="rId1"/>
    </p:custDataLst>
    <p:extLst>
      <p:ext uri="{BB962C8B-B14F-4D97-AF65-F5344CB8AC3E}">
        <p14:creationId xmlns:p14="http://schemas.microsoft.com/office/powerpoint/2010/main" val="1691650338"/>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E160F30B-5072-4E8B-97FC-8AA2851AB1A1}" type="slidenum">
              <a:rPr lang="en-US" smtClean="0">
                <a:solidFill>
                  <a:srgbClr val="FFFFFF"/>
                </a:solidFill>
              </a:rPr>
              <a:pPr>
                <a:defRPr/>
              </a:pPr>
              <a:t>4</a:t>
            </a:fld>
            <a:endParaRPr lang="en-US" dirty="0">
              <a:solidFill>
                <a:srgbClr val="FFFFFF"/>
              </a:solidFill>
            </a:endParaRPr>
          </a:p>
        </p:txBody>
      </p:sp>
      <p:sp>
        <p:nvSpPr>
          <p:cNvPr id="3" name="Content Placeholder 2"/>
          <p:cNvSpPr>
            <a:spLocks noGrp="1"/>
          </p:cNvSpPr>
          <p:nvPr>
            <p:ph idx="4294967295"/>
          </p:nvPr>
        </p:nvSpPr>
        <p:spPr>
          <a:xfrm>
            <a:off x="457200" y="1371600"/>
            <a:ext cx="8229600" cy="5051425"/>
          </a:xfrm>
        </p:spPr>
        <p:txBody>
          <a:bodyPr/>
          <a:lstStyle/>
          <a:p>
            <a:pPr>
              <a:buClr>
                <a:srgbClr val="FFC000"/>
              </a:buClr>
              <a:buFont typeface="Wingdings" pitchFamily="2" charset="2"/>
              <a:buChar char="Ø"/>
              <a:defRPr/>
            </a:pPr>
            <a:r>
              <a:rPr lang="en-US" sz="1400" i="1" dirty="0" smtClean="0">
                <a:solidFill>
                  <a:srgbClr val="FFC000"/>
                </a:solidFill>
              </a:rPr>
              <a:t>Investigator: </a:t>
            </a:r>
            <a:r>
              <a:rPr lang="en-US" sz="1400" dirty="0" smtClean="0"/>
              <a:t>at minimum the Project Directors, Principal Investigators, members of the research team identified as senior/key personnel on the grant or contract application, progress report, or any other report. In addition, individuals identified by the Principal Investigator or Project Director who are responsible for and have substantial independent decision making in respect to the design, conduct or reporting of the research, such as Collaborators or Consultants named on the grant.</a:t>
            </a:r>
          </a:p>
          <a:p>
            <a:pPr marL="0" indent="0">
              <a:buClr>
                <a:srgbClr val="FFC000"/>
              </a:buClr>
              <a:buFont typeface="Wingdings" pitchFamily="2" charset="2"/>
              <a:buNone/>
              <a:defRPr/>
            </a:pPr>
            <a:endParaRPr lang="en-US" sz="1400" i="1" dirty="0"/>
          </a:p>
          <a:p>
            <a:pPr>
              <a:buClr>
                <a:srgbClr val="FFC000"/>
              </a:buClr>
              <a:buFont typeface="Wingdings" pitchFamily="2" charset="2"/>
              <a:buChar char="Ø"/>
              <a:defRPr/>
            </a:pPr>
            <a:r>
              <a:rPr lang="en-US" sz="1400" i="1" dirty="0" smtClean="0">
                <a:solidFill>
                  <a:srgbClr val="FFC000"/>
                </a:solidFill>
              </a:rPr>
              <a:t>Institutional Responsibilities:</a:t>
            </a:r>
            <a:r>
              <a:rPr lang="en-US" sz="1400" dirty="0" smtClean="0">
                <a:solidFill>
                  <a:srgbClr val="FFC000"/>
                </a:solidFill>
              </a:rPr>
              <a:t> </a:t>
            </a:r>
            <a:r>
              <a:rPr lang="en-US" sz="1400" dirty="0" smtClean="0"/>
              <a:t>activities related to an Investigator’s Research, Teaching, Clinical, Administrative, or Professional Duties at Emory</a:t>
            </a:r>
          </a:p>
          <a:p>
            <a:pPr marL="0" indent="0">
              <a:buClr>
                <a:srgbClr val="FFC000"/>
              </a:buClr>
              <a:buFont typeface="Wingdings" pitchFamily="2" charset="2"/>
              <a:buNone/>
              <a:defRPr/>
            </a:pPr>
            <a:endParaRPr lang="en-US" sz="1400" dirty="0" smtClean="0"/>
          </a:p>
          <a:p>
            <a:pPr>
              <a:buClr>
                <a:srgbClr val="FFC000"/>
              </a:buClr>
              <a:buFont typeface="Wingdings" pitchFamily="2" charset="2"/>
              <a:buChar char="Ø"/>
              <a:defRPr/>
            </a:pPr>
            <a:r>
              <a:rPr lang="en-US" sz="1400" i="1" dirty="0" smtClean="0">
                <a:solidFill>
                  <a:srgbClr val="FFC000"/>
                </a:solidFill>
              </a:rPr>
              <a:t>Significant Financial Interest: </a:t>
            </a:r>
            <a:r>
              <a:rPr lang="en-US" sz="1400" dirty="0" smtClean="0">
                <a:effectLst/>
              </a:rPr>
              <a:t>interests held individually by the Investigator, his/her spouse or same-sex domestic partner, and dependent children, including ownership interests (i.e., stock/options, dividends, equity) that are valued at more than $5,000; remuneration or honoraria valued at more than $5,000; IP licensing fees and/or royalties; any ownership interests (i.e., stock/options, dividends, equity) in privately held entities(i.e., start-up companies, LLC’s); any management position (e.g., director, officer, trustee, management employee) in a non-Emory entity.</a:t>
            </a:r>
          </a:p>
          <a:p>
            <a:pPr marL="0" indent="0">
              <a:buClr>
                <a:srgbClr val="FFC000"/>
              </a:buClr>
              <a:buNone/>
              <a:defRPr/>
            </a:pPr>
            <a:endParaRPr lang="en-US" sz="1400" i="1" dirty="0" smtClean="0">
              <a:solidFill>
                <a:srgbClr val="FFCC00"/>
              </a:solidFill>
              <a:effectLst/>
            </a:endParaRPr>
          </a:p>
          <a:p>
            <a:pPr marL="0" indent="0">
              <a:buClr>
                <a:srgbClr val="FFC000"/>
              </a:buClr>
              <a:buFont typeface="Wingdings" pitchFamily="2" charset="2"/>
              <a:buNone/>
              <a:defRPr/>
            </a:pPr>
            <a:endParaRPr lang="en-US" sz="800" dirty="0" smtClean="0">
              <a:effectLst/>
            </a:endParaRPr>
          </a:p>
          <a:p>
            <a:pPr marL="0" indent="0">
              <a:buClr>
                <a:srgbClr val="FFC000"/>
              </a:buClr>
              <a:buFont typeface="Wingdings" pitchFamily="2" charset="2"/>
              <a:buNone/>
              <a:defRPr/>
            </a:pPr>
            <a:r>
              <a:rPr lang="en-US" sz="1100" dirty="0"/>
              <a:t>D</a:t>
            </a:r>
            <a:r>
              <a:rPr lang="en-US" sz="1100" dirty="0" smtClean="0"/>
              <a:t>efinitions of these terms may also be found in Emory Policy 7.7 </a:t>
            </a:r>
            <a:r>
              <a:rPr lang="en-US" sz="1100" i="1" dirty="0" smtClean="0"/>
              <a:t>Policy for Investigators Holding a Financial Interest in Research.</a:t>
            </a:r>
            <a:endParaRPr lang="en-US" sz="1100" dirty="0" smtClean="0"/>
          </a:p>
          <a:p>
            <a:pPr marL="0" indent="0">
              <a:buClr>
                <a:srgbClr val="FFC000"/>
              </a:buClr>
              <a:buFont typeface="Wingdings" pitchFamily="2" charset="2"/>
              <a:buNone/>
              <a:defRPr/>
            </a:pPr>
            <a:endParaRPr lang="en-US" sz="800" dirty="0" smtClean="0"/>
          </a:p>
          <a:p>
            <a:pPr marL="0" indent="0">
              <a:buFont typeface="Wingdings" pitchFamily="2" charset="2"/>
              <a:buNone/>
              <a:defRPr/>
            </a:pPr>
            <a:endParaRPr lang="en-US" sz="1800" dirty="0" smtClean="0">
              <a:effectLst/>
            </a:endParaRPr>
          </a:p>
          <a:p>
            <a:pPr>
              <a:buClr>
                <a:srgbClr val="FFC000"/>
              </a:buClr>
              <a:buFont typeface="Wingdings" pitchFamily="2" charset="2"/>
              <a:buChar char="Ø"/>
              <a:defRPr/>
            </a:pPr>
            <a:endParaRPr lang="en-US" sz="1800" i="1" dirty="0">
              <a:solidFill>
                <a:srgbClr val="FFC000"/>
              </a:solidFill>
            </a:endParaRPr>
          </a:p>
        </p:txBody>
      </p:sp>
      <p:sp>
        <p:nvSpPr>
          <p:cNvPr id="5" name="TextBox 4"/>
          <p:cNvSpPr txBox="1"/>
          <p:nvPr/>
        </p:nvSpPr>
        <p:spPr>
          <a:xfrm>
            <a:off x="241577" y="838200"/>
            <a:ext cx="8826381" cy="400110"/>
          </a:xfrm>
          <a:prstGeom prst="rect">
            <a:avLst/>
          </a:prstGeom>
          <a:noFill/>
        </p:spPr>
        <p:txBody>
          <a:bodyPr wrap="square" rtlCol="0">
            <a:spAutoFit/>
          </a:bodyPr>
          <a:lstStyle/>
          <a:p>
            <a:r>
              <a:rPr lang="en-US" sz="2000" dirty="0" smtClean="0">
                <a:solidFill>
                  <a:srgbClr val="FFCC00"/>
                </a:solidFill>
              </a:rPr>
              <a:t>Below is a list of key terms that may be useful while navigating </a:t>
            </a:r>
            <a:r>
              <a:rPr lang="en-US" sz="2000" dirty="0" err="1" smtClean="0">
                <a:solidFill>
                  <a:srgbClr val="FFCC00"/>
                </a:solidFill>
              </a:rPr>
              <a:t>eCOI</a:t>
            </a:r>
            <a:r>
              <a:rPr lang="en-US" sz="2000" dirty="0" smtClean="0">
                <a:solidFill>
                  <a:srgbClr val="FFCC00"/>
                </a:solidFill>
              </a:rPr>
              <a:t>.</a:t>
            </a:r>
            <a:endParaRPr lang="en-US" sz="2000" dirty="0">
              <a:solidFill>
                <a:srgbClr val="FFCC00"/>
              </a:solidFill>
            </a:endParaRPr>
          </a:p>
        </p:txBody>
      </p:sp>
    </p:spTree>
    <p:extLst>
      <p:ext uri="{BB962C8B-B14F-4D97-AF65-F5344CB8AC3E}">
        <p14:creationId xmlns:p14="http://schemas.microsoft.com/office/powerpoint/2010/main" val="3294494377"/>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152400"/>
            <a:ext cx="8229600" cy="811213"/>
          </a:xfrm>
        </p:spPr>
        <p:txBody>
          <a:bodyPr/>
          <a:lstStyle/>
          <a:p>
            <a:pPr eaLnBrk="1" hangingPunct="1">
              <a:defRPr/>
            </a:pPr>
            <a:r>
              <a:rPr lang="en-US" sz="4000" dirty="0" smtClean="0">
                <a:solidFill>
                  <a:srgbClr val="FFCC00"/>
                </a:solidFill>
              </a:rPr>
              <a:t>Need Additional Help?</a:t>
            </a:r>
          </a:p>
        </p:txBody>
      </p:sp>
      <p:sp>
        <p:nvSpPr>
          <p:cNvPr id="4" name="Slide Number Placeholder 5"/>
          <p:cNvSpPr>
            <a:spLocks noGrp="1"/>
          </p:cNvSpPr>
          <p:nvPr>
            <p:ph type="sldNum" sz="quarter" idx="12"/>
          </p:nvPr>
        </p:nvSpPr>
        <p:spPr/>
        <p:txBody>
          <a:bodyPr/>
          <a:lstStyle/>
          <a:p>
            <a:pPr>
              <a:defRPr/>
            </a:pPr>
            <a:fld id="{CE4FF999-0506-4B17-BC29-4FCC53CDD56A}" type="slidenum">
              <a:rPr lang="en-US">
                <a:solidFill>
                  <a:srgbClr val="FFFFFF"/>
                </a:solidFill>
              </a:rPr>
              <a:pPr>
                <a:defRPr/>
              </a:pPr>
              <a:t>5</a:t>
            </a:fld>
            <a:endParaRPr lang="en-US" dirty="0">
              <a:solidFill>
                <a:srgbClr val="FFFFFF"/>
              </a:solidFill>
            </a:endParaRPr>
          </a:p>
        </p:txBody>
      </p:sp>
      <p:sp>
        <p:nvSpPr>
          <p:cNvPr id="8" name="Rectangle 3"/>
          <p:cNvSpPr>
            <a:spLocks noGrp="1" noChangeArrowheads="1"/>
          </p:cNvSpPr>
          <p:nvPr>
            <p:ph type="body" sz="half" idx="1"/>
          </p:nvPr>
        </p:nvSpPr>
        <p:spPr>
          <a:xfrm>
            <a:off x="395288" y="1052513"/>
            <a:ext cx="8569325" cy="5424487"/>
          </a:xfrm>
        </p:spPr>
        <p:txBody>
          <a:bodyPr/>
          <a:lstStyle/>
          <a:p>
            <a:pPr eaLnBrk="1" hangingPunct="1">
              <a:lnSpc>
                <a:spcPct val="70000"/>
              </a:lnSpc>
              <a:buFont typeface="Wingdings" pitchFamily="2" charset="2"/>
              <a:buNone/>
              <a:defRPr/>
            </a:pPr>
            <a:endParaRPr lang="en-US" sz="1400" b="1" dirty="0" smtClean="0"/>
          </a:p>
          <a:p>
            <a:pPr eaLnBrk="1" hangingPunct="1">
              <a:lnSpc>
                <a:spcPct val="70000"/>
              </a:lnSpc>
              <a:buFont typeface="Wingdings" pitchFamily="2" charset="2"/>
              <a:buNone/>
              <a:defRPr/>
            </a:pPr>
            <a:r>
              <a:rPr lang="en-US" sz="1400" b="1" dirty="0" smtClean="0"/>
              <a:t>Contact Emory’s Office of Research Administration for University Policy information: </a:t>
            </a:r>
            <a:endParaRPr lang="en-US" sz="1400" dirty="0" smtClean="0"/>
          </a:p>
          <a:p>
            <a:pPr eaLnBrk="1" hangingPunct="1">
              <a:lnSpc>
                <a:spcPct val="70000"/>
              </a:lnSpc>
              <a:buFont typeface="Wingdings" pitchFamily="2" charset="2"/>
              <a:buNone/>
              <a:defRPr/>
            </a:pPr>
            <a:r>
              <a:rPr lang="en-US" sz="1400" dirty="0" smtClean="0"/>
              <a:t>1599 Clifton Road </a:t>
            </a:r>
          </a:p>
          <a:p>
            <a:pPr eaLnBrk="1" hangingPunct="1">
              <a:lnSpc>
                <a:spcPct val="70000"/>
              </a:lnSpc>
              <a:buFont typeface="Wingdings" pitchFamily="2" charset="2"/>
              <a:buNone/>
              <a:defRPr/>
            </a:pPr>
            <a:r>
              <a:rPr lang="en-US" sz="1400" dirty="0" smtClean="0"/>
              <a:t>6th Floor East </a:t>
            </a:r>
          </a:p>
          <a:p>
            <a:pPr eaLnBrk="1" hangingPunct="1">
              <a:lnSpc>
                <a:spcPct val="70000"/>
              </a:lnSpc>
              <a:buFont typeface="Wingdings" pitchFamily="2" charset="2"/>
              <a:buNone/>
              <a:defRPr/>
            </a:pPr>
            <a:r>
              <a:rPr lang="en-US" sz="1400" dirty="0" smtClean="0"/>
              <a:t>Atlanta, GA 30322 </a:t>
            </a:r>
          </a:p>
          <a:p>
            <a:pPr eaLnBrk="1" hangingPunct="1">
              <a:lnSpc>
                <a:spcPct val="70000"/>
              </a:lnSpc>
              <a:buFont typeface="Wingdings" pitchFamily="2" charset="2"/>
              <a:buNone/>
              <a:defRPr/>
            </a:pPr>
            <a:r>
              <a:rPr lang="en-US" sz="1400" dirty="0" smtClean="0"/>
              <a:t>Phone: (404)712-0046 </a:t>
            </a:r>
          </a:p>
          <a:p>
            <a:pPr eaLnBrk="1" hangingPunct="1">
              <a:lnSpc>
                <a:spcPct val="70000"/>
              </a:lnSpc>
              <a:buFont typeface="Wingdings" pitchFamily="2" charset="2"/>
              <a:buNone/>
              <a:defRPr/>
            </a:pPr>
            <a:r>
              <a:rPr lang="en-US" sz="1400" dirty="0" smtClean="0"/>
              <a:t>Fax: (404)712-0069 </a:t>
            </a:r>
          </a:p>
          <a:p>
            <a:pPr eaLnBrk="1" hangingPunct="1">
              <a:lnSpc>
                <a:spcPct val="70000"/>
              </a:lnSpc>
              <a:buFont typeface="Wingdings" pitchFamily="2" charset="2"/>
              <a:buNone/>
              <a:defRPr/>
            </a:pPr>
            <a:r>
              <a:rPr lang="en-US" sz="1400" dirty="0" smtClean="0"/>
              <a:t>Email: </a:t>
            </a:r>
            <a:r>
              <a:rPr lang="en-US" sz="1400" dirty="0" smtClean="0">
                <a:hlinkClick r:id="rId2"/>
              </a:rPr>
              <a:t>COI-OFFICE@LISTSERV.CC.EMORY.EDU </a:t>
            </a:r>
            <a:endParaRPr lang="en-US" sz="1400" dirty="0" smtClean="0"/>
          </a:p>
          <a:p>
            <a:pPr eaLnBrk="1" hangingPunct="1">
              <a:lnSpc>
                <a:spcPct val="70000"/>
              </a:lnSpc>
              <a:buFont typeface="Wingdings" pitchFamily="2" charset="2"/>
              <a:buNone/>
              <a:defRPr/>
            </a:pPr>
            <a:r>
              <a:rPr lang="en-US" sz="1400" dirty="0" smtClean="0"/>
              <a:t>Website: </a:t>
            </a:r>
            <a:r>
              <a:rPr lang="en-US" sz="1400" dirty="0" smtClean="0">
                <a:hlinkClick r:id="rId3"/>
              </a:rPr>
              <a:t>http://www.coi.emory.edu </a:t>
            </a:r>
            <a:endParaRPr lang="en-US" sz="1400" dirty="0" smtClean="0"/>
          </a:p>
          <a:p>
            <a:pPr eaLnBrk="1" hangingPunct="1">
              <a:lnSpc>
                <a:spcPct val="70000"/>
              </a:lnSpc>
              <a:buFont typeface="Wingdings" pitchFamily="2" charset="2"/>
              <a:buNone/>
              <a:defRPr/>
            </a:pPr>
            <a:r>
              <a:rPr lang="en-US" sz="1400" dirty="0" smtClean="0"/>
              <a:t>Emory Mailstop: 1599 -001-1BU </a:t>
            </a:r>
          </a:p>
          <a:p>
            <a:pPr eaLnBrk="1" hangingPunct="1">
              <a:lnSpc>
                <a:spcPct val="70000"/>
              </a:lnSpc>
              <a:buFont typeface="Wingdings" pitchFamily="2" charset="2"/>
              <a:buNone/>
              <a:defRPr/>
            </a:pPr>
            <a:endParaRPr lang="en-US" sz="1400" dirty="0" smtClean="0"/>
          </a:p>
          <a:p>
            <a:pPr eaLnBrk="1" hangingPunct="1">
              <a:lnSpc>
                <a:spcPct val="70000"/>
              </a:lnSpc>
              <a:buFont typeface="Wingdings" pitchFamily="2" charset="2"/>
              <a:buNone/>
              <a:tabLst>
                <a:tab pos="3716338" algn="l"/>
              </a:tabLst>
              <a:defRPr/>
            </a:pPr>
            <a:r>
              <a:rPr lang="en-US" sz="1400" b="1" dirty="0" smtClean="0"/>
              <a:t>Financial interests and clinical activities: </a:t>
            </a:r>
            <a:endParaRPr lang="en-US" sz="1400" dirty="0" smtClean="0"/>
          </a:p>
          <a:p>
            <a:pPr marL="0" indent="0" eaLnBrk="1" hangingPunct="1">
              <a:lnSpc>
                <a:spcPct val="70000"/>
              </a:lnSpc>
              <a:buFont typeface="Wingdings" pitchFamily="2" charset="2"/>
              <a:buNone/>
              <a:defRPr/>
            </a:pPr>
            <a:r>
              <a:rPr lang="en-US" sz="1400" dirty="0" smtClean="0"/>
              <a:t>Please contact the Office of Compliance Programs at (404) 778-2757 </a:t>
            </a:r>
          </a:p>
          <a:p>
            <a:pPr eaLnBrk="1" hangingPunct="1">
              <a:lnSpc>
                <a:spcPct val="70000"/>
              </a:lnSpc>
              <a:buFont typeface="Wingdings" pitchFamily="2" charset="2"/>
              <a:buNone/>
              <a:defRPr/>
            </a:pPr>
            <a:endParaRPr lang="en-US" sz="1100" dirty="0" smtClean="0"/>
          </a:p>
          <a:p>
            <a:pPr eaLnBrk="1" hangingPunct="1">
              <a:lnSpc>
                <a:spcPct val="70000"/>
              </a:lnSpc>
              <a:buFont typeface="Wingdings" pitchFamily="2" charset="2"/>
              <a:buNone/>
              <a:defRPr/>
            </a:pPr>
            <a:r>
              <a:rPr lang="en-US" sz="1100" b="1" dirty="0" smtClean="0"/>
              <a:t>External activities and school-based policies, please contact your Dean’s Office: </a:t>
            </a:r>
          </a:p>
          <a:p>
            <a:pPr eaLnBrk="1" hangingPunct="1">
              <a:lnSpc>
                <a:spcPct val="70000"/>
              </a:lnSpc>
              <a:buNone/>
              <a:defRPr/>
            </a:pPr>
            <a:r>
              <a:rPr lang="en-US" sz="1100" b="1" dirty="0" smtClean="0"/>
              <a:t>School of Medicine			</a:t>
            </a:r>
            <a:r>
              <a:rPr lang="en-US" sz="1100" dirty="0" smtClean="0"/>
              <a:t>Nell </a:t>
            </a:r>
            <a:r>
              <a:rPr lang="en-US" sz="1100" dirty="0"/>
              <a:t>Hodgson Woodruff School of </a:t>
            </a:r>
            <a:r>
              <a:rPr lang="en-US" sz="1100" dirty="0" smtClean="0"/>
              <a:t>Nursing</a:t>
            </a:r>
            <a:endParaRPr lang="en-US" sz="1100" b="1" dirty="0" smtClean="0"/>
          </a:p>
          <a:p>
            <a:pPr eaLnBrk="1" hangingPunct="1">
              <a:lnSpc>
                <a:spcPct val="70000"/>
              </a:lnSpc>
              <a:buNone/>
              <a:defRPr/>
            </a:pPr>
            <a:r>
              <a:rPr lang="en-US" sz="1100" b="1" dirty="0" smtClean="0"/>
              <a:t>Zainab </a:t>
            </a:r>
            <a:r>
              <a:rPr lang="en-US" sz="1100" b="1" dirty="0" err="1" smtClean="0"/>
              <a:t>Wurie</a:t>
            </a:r>
            <a:r>
              <a:rPr lang="en-US" sz="1100" b="1" dirty="0" smtClean="0"/>
              <a:t> Harvey, JD			</a:t>
            </a:r>
            <a:r>
              <a:rPr lang="en-US" sz="1100" dirty="0"/>
              <a:t>Sandra B. </a:t>
            </a:r>
            <a:r>
              <a:rPr lang="en-US" sz="1100" dirty="0" smtClean="0"/>
              <a:t>Dunbar, DSN, FAAN</a:t>
            </a:r>
            <a:endParaRPr lang="en-US" sz="1100" b="1" dirty="0" smtClean="0"/>
          </a:p>
          <a:p>
            <a:pPr eaLnBrk="1" hangingPunct="1">
              <a:lnSpc>
                <a:spcPct val="70000"/>
              </a:lnSpc>
              <a:buNone/>
              <a:defRPr/>
            </a:pPr>
            <a:r>
              <a:rPr lang="en-US" sz="1100" dirty="0" smtClean="0">
                <a:hlinkClick r:id="rId4"/>
              </a:rPr>
              <a:t>zwurie@emory.edu</a:t>
            </a:r>
            <a:r>
              <a:rPr lang="en-US" sz="1100" dirty="0" smtClean="0"/>
              <a:t>			</a:t>
            </a:r>
            <a:r>
              <a:rPr lang="en-US" sz="1100" dirty="0" err="1" smtClean="0"/>
              <a:t>sbdunba@emory.edu</a:t>
            </a:r>
            <a:endParaRPr lang="en-US" sz="1100" dirty="0" smtClean="0"/>
          </a:p>
          <a:p>
            <a:pPr eaLnBrk="1" hangingPunct="1">
              <a:lnSpc>
                <a:spcPct val="70000"/>
              </a:lnSpc>
              <a:buNone/>
              <a:defRPr/>
            </a:pPr>
            <a:r>
              <a:rPr lang="en-US" sz="1100" b="1" dirty="0" smtClean="0"/>
              <a:t>404-727-3407				404-727-6936</a:t>
            </a:r>
          </a:p>
          <a:p>
            <a:pPr eaLnBrk="1" hangingPunct="1">
              <a:lnSpc>
                <a:spcPct val="70000"/>
              </a:lnSpc>
              <a:buNone/>
              <a:defRPr/>
            </a:pPr>
            <a:endParaRPr lang="en-US" sz="1100" b="1" dirty="0"/>
          </a:p>
          <a:p>
            <a:pPr eaLnBrk="1" hangingPunct="1">
              <a:lnSpc>
                <a:spcPct val="70000"/>
              </a:lnSpc>
              <a:buNone/>
              <a:defRPr/>
            </a:pPr>
            <a:r>
              <a:rPr lang="en-US" sz="1100" b="1" dirty="0" smtClean="0"/>
              <a:t>Emory College/Graduate Arts &amp; Sciences		</a:t>
            </a:r>
            <a:r>
              <a:rPr lang="en-US" sz="1100" b="1" dirty="0" err="1" smtClean="0"/>
              <a:t>Goizueta</a:t>
            </a:r>
            <a:r>
              <a:rPr lang="en-US" sz="1100" b="1" dirty="0" smtClean="0"/>
              <a:t> Business School</a:t>
            </a:r>
          </a:p>
          <a:p>
            <a:pPr eaLnBrk="1" hangingPunct="1">
              <a:lnSpc>
                <a:spcPct val="70000"/>
              </a:lnSpc>
              <a:buNone/>
              <a:defRPr/>
            </a:pPr>
            <a:r>
              <a:rPr lang="en-US" sz="1100" b="1" dirty="0" smtClean="0"/>
              <a:t>Carla </a:t>
            </a:r>
            <a:r>
              <a:rPr lang="en-US" sz="1100" b="1" dirty="0" smtClean="0"/>
              <a:t>Freeman</a:t>
            </a:r>
            <a:r>
              <a:rPr lang="en-US" sz="1100" b="1" smtClean="0"/>
              <a:t>, PhD</a:t>
            </a:r>
            <a:r>
              <a:rPr lang="en-US" sz="1100" b="1" dirty="0" smtClean="0"/>
              <a:t>			Kristy </a:t>
            </a:r>
            <a:r>
              <a:rPr lang="en-US" sz="1100" b="1" dirty="0" err="1" smtClean="0"/>
              <a:t>Towry</a:t>
            </a:r>
            <a:r>
              <a:rPr lang="en-US" sz="1100" b="1" dirty="0" smtClean="0"/>
              <a:t>, PhD</a:t>
            </a:r>
          </a:p>
          <a:p>
            <a:pPr eaLnBrk="1" hangingPunct="1">
              <a:lnSpc>
                <a:spcPct val="70000"/>
              </a:lnSpc>
              <a:buNone/>
              <a:defRPr/>
            </a:pPr>
            <a:r>
              <a:rPr lang="en-US" sz="1100" dirty="0"/>
              <a:t> </a:t>
            </a:r>
            <a:r>
              <a:rPr lang="en-US" sz="1100" dirty="0" smtClean="0">
                <a:hlinkClick r:id="rId5"/>
              </a:rPr>
              <a:t>cfree01@emory.edu</a:t>
            </a:r>
            <a:r>
              <a:rPr lang="en-US" sz="1100" dirty="0" smtClean="0"/>
              <a:t>			</a:t>
            </a:r>
            <a:r>
              <a:rPr lang="en-US" sz="1100" dirty="0">
                <a:hlinkClick r:id="rId6"/>
              </a:rPr>
              <a:t>kristy.towry@emory.edu</a:t>
            </a:r>
            <a:endParaRPr lang="en-US" sz="1100" dirty="0" smtClean="0"/>
          </a:p>
          <a:p>
            <a:pPr eaLnBrk="1" hangingPunct="1">
              <a:lnSpc>
                <a:spcPct val="70000"/>
              </a:lnSpc>
              <a:buNone/>
              <a:defRPr/>
            </a:pPr>
            <a:r>
              <a:rPr lang="mr-IN" sz="1100" dirty="0" smtClean="0"/>
              <a:t>404-727-6059</a:t>
            </a:r>
            <a:r>
              <a:rPr lang="en-US" sz="1100" dirty="0" smtClean="0"/>
              <a:t>				</a:t>
            </a:r>
            <a:r>
              <a:rPr lang="mr-IN" sz="1100" dirty="0"/>
              <a:t>404-727-4895 </a:t>
            </a:r>
            <a:endParaRPr lang="en-US" sz="1100" dirty="0" smtClean="0"/>
          </a:p>
          <a:p>
            <a:pPr eaLnBrk="1" hangingPunct="1">
              <a:lnSpc>
                <a:spcPct val="70000"/>
              </a:lnSpc>
              <a:buNone/>
              <a:defRPr/>
            </a:pPr>
            <a:endParaRPr lang="en-US" sz="1100" b="1" dirty="0"/>
          </a:p>
          <a:p>
            <a:pPr eaLnBrk="1" hangingPunct="1">
              <a:lnSpc>
                <a:spcPct val="70000"/>
              </a:lnSpc>
              <a:buNone/>
              <a:defRPr/>
            </a:pPr>
            <a:r>
              <a:rPr lang="en-US" sz="1100" b="1" dirty="0" smtClean="0"/>
              <a:t>Rollins School of Public Health		School of Law</a:t>
            </a:r>
          </a:p>
          <a:p>
            <a:pPr eaLnBrk="1" hangingPunct="1">
              <a:lnSpc>
                <a:spcPct val="70000"/>
              </a:lnSpc>
              <a:buNone/>
              <a:defRPr/>
            </a:pPr>
            <a:r>
              <a:rPr lang="en-US" sz="1100" b="1" dirty="0" smtClean="0"/>
              <a:t>Dean </a:t>
            </a:r>
            <a:r>
              <a:rPr lang="en-US" sz="1100" b="1" dirty="0" err="1" smtClean="0"/>
              <a:t>Surbey</a:t>
            </a:r>
            <a:r>
              <a:rPr lang="en-US" sz="1100" b="1" dirty="0" smtClean="0"/>
              <a:t>, MBA			Polly J Price, JD</a:t>
            </a:r>
          </a:p>
          <a:p>
            <a:pPr eaLnBrk="1" hangingPunct="1">
              <a:lnSpc>
                <a:spcPct val="70000"/>
              </a:lnSpc>
              <a:buNone/>
              <a:defRPr/>
            </a:pPr>
            <a:r>
              <a:rPr lang="en-US" sz="1100" b="1" dirty="0" smtClean="0">
                <a:hlinkClick r:id="rId7"/>
              </a:rPr>
              <a:t>psurbey@emory.edu</a:t>
            </a:r>
            <a:r>
              <a:rPr lang="en-US" sz="1100" b="1" dirty="0" smtClean="0"/>
              <a:t>			</a:t>
            </a:r>
            <a:r>
              <a:rPr lang="en-US" sz="1100" dirty="0">
                <a:hlinkClick r:id="rId8"/>
              </a:rPr>
              <a:t>pprice@emory.edu</a:t>
            </a:r>
            <a:endParaRPr lang="en-US" sz="1100" b="1" dirty="0" smtClean="0"/>
          </a:p>
          <a:p>
            <a:pPr eaLnBrk="1" hangingPunct="1">
              <a:lnSpc>
                <a:spcPct val="70000"/>
              </a:lnSpc>
              <a:buNone/>
              <a:defRPr/>
            </a:pPr>
            <a:r>
              <a:rPr lang="mr-IN" sz="1100" dirty="0" smtClean="0"/>
              <a:t>404-727-3023</a:t>
            </a:r>
            <a:r>
              <a:rPr lang="en-US" sz="1100" dirty="0" smtClean="0"/>
              <a:t>				404-727-7869</a:t>
            </a:r>
          </a:p>
          <a:p>
            <a:pPr eaLnBrk="1" hangingPunct="1">
              <a:lnSpc>
                <a:spcPct val="70000"/>
              </a:lnSpc>
              <a:buNone/>
              <a:defRPr/>
            </a:pPr>
            <a:endParaRPr lang="en-US" sz="1100" b="1" dirty="0"/>
          </a:p>
        </p:txBody>
      </p:sp>
    </p:spTree>
    <p:extLst>
      <p:ext uri="{BB962C8B-B14F-4D97-AF65-F5344CB8AC3E}">
        <p14:creationId xmlns:p14="http://schemas.microsoft.com/office/powerpoint/2010/main" val="2881598012"/>
      </p:ext>
    </p:extLst>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8"/>
</p:tagLst>
</file>

<file path=ppt/tags/tag2.xml><?xml version="1.0" encoding="utf-8"?>
<p:tagLst xmlns:a="http://schemas.openxmlformats.org/drawingml/2006/main" xmlns:r="http://schemas.openxmlformats.org/officeDocument/2006/relationships" xmlns:p="http://schemas.openxmlformats.org/presentationml/2006/main">
  <p:tag name="TIMING" val="|0.9|0.8|1|1|1.2"/>
</p:tagLst>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TotalTime>
  <Words>206</Words>
  <Application>Microsoft Office PowerPoint</Application>
  <PresentationFormat>On-screen Show (4:3)</PresentationFormat>
  <Paragraphs>61</Paragraphs>
  <Slides>5</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Arial</vt:lpstr>
      <vt:lpstr>Calibri</vt:lpstr>
      <vt:lpstr>Cambria</vt:lpstr>
      <vt:lpstr>Times New Roman</vt:lpstr>
      <vt:lpstr>Wingdings</vt:lpstr>
      <vt:lpstr>Beam</vt:lpstr>
      <vt:lpstr>1_Beam</vt:lpstr>
      <vt:lpstr>3_Beam</vt:lpstr>
      <vt:lpstr>eCOI electronic Conflict of Interest</vt:lpstr>
      <vt:lpstr>Emory's eCOI software program is a University and Healthcare system-wide tool that helps administrators implement Emory's policies and procedures. The software is designed to collect, process, store, and report information about the Investigators’ financial interests and external activities related to their institutional responsibilities.   Only Emory University and Healthcare faculty, staff and students with a valid Emory user identification and password have access to the system. The system has detailed access control to ensure only appropriate individuals have access to appropriate information. Emory’s Office of Research Administration is the only entity that has complete access to the information you submit.  If faculty or staff have a government agency appointment or affiliation, they must check with that agency about any additional reporting requirements.</vt:lpstr>
      <vt:lpstr>There are four distinct sections of this application:</vt:lpstr>
      <vt:lpstr>PowerPoint Presentation</vt:lpstr>
      <vt:lpstr>Need Additional Help?</vt:lpstr>
    </vt:vector>
  </TitlesOfParts>
  <Company>Emory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Emory's eCOI software program is a University and Healthcare system-wide tool that helps administrators implement Emory's policies and procedures regarding Investigators’ financial interests and external activities related to their Institutional Responsibilities. This program and reporting process is used by Emory University and Emory Healthcare only. If faculty or staff have a government agency appointment or affiliation, they must check with that agency about any additional reporting requirements.</dc:title>
  <dc:creator>Przybilla, Carrie E</dc:creator>
  <cp:lastModifiedBy>Brutscher, Adrianne E.</cp:lastModifiedBy>
  <cp:revision>31</cp:revision>
  <dcterms:created xsi:type="dcterms:W3CDTF">2013-06-26T15:07:31Z</dcterms:created>
  <dcterms:modified xsi:type="dcterms:W3CDTF">2017-07-28T20:25:01Z</dcterms:modified>
</cp:coreProperties>
</file>